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3"/>
  </p:notesMasterIdLst>
  <p:sldIdLst>
    <p:sldId id="256" r:id="rId2"/>
    <p:sldId id="332" r:id="rId3"/>
    <p:sldId id="314" r:id="rId4"/>
    <p:sldId id="390" r:id="rId5"/>
    <p:sldId id="260" r:id="rId6"/>
    <p:sldId id="265" r:id="rId7"/>
    <p:sldId id="263" r:id="rId8"/>
    <p:sldId id="264" r:id="rId9"/>
    <p:sldId id="268" r:id="rId10"/>
    <p:sldId id="269" r:id="rId11"/>
    <p:sldId id="270" r:id="rId12"/>
    <p:sldId id="271" r:id="rId13"/>
    <p:sldId id="262" r:id="rId14"/>
    <p:sldId id="339" r:id="rId15"/>
    <p:sldId id="340" r:id="rId16"/>
    <p:sldId id="341" r:id="rId17"/>
    <p:sldId id="272" r:id="rId18"/>
    <p:sldId id="391" r:id="rId19"/>
    <p:sldId id="392" r:id="rId20"/>
    <p:sldId id="273" r:id="rId21"/>
    <p:sldId id="274" r:id="rId22"/>
    <p:sldId id="275" r:id="rId23"/>
    <p:sldId id="276" r:id="rId24"/>
    <p:sldId id="277" r:id="rId25"/>
    <p:sldId id="278" r:id="rId26"/>
    <p:sldId id="279" r:id="rId27"/>
    <p:sldId id="280" r:id="rId28"/>
    <p:sldId id="281" r:id="rId29"/>
    <p:sldId id="282" r:id="rId30"/>
    <p:sldId id="283" r:id="rId31"/>
    <p:sldId id="333" r:id="rId32"/>
    <p:sldId id="397" r:id="rId33"/>
    <p:sldId id="368" r:id="rId34"/>
    <p:sldId id="369" r:id="rId35"/>
    <p:sldId id="370" r:id="rId36"/>
    <p:sldId id="372" r:id="rId37"/>
    <p:sldId id="371" r:id="rId38"/>
    <p:sldId id="373" r:id="rId39"/>
    <p:sldId id="393" r:id="rId40"/>
    <p:sldId id="363" r:id="rId41"/>
    <p:sldId id="364" r:id="rId42"/>
    <p:sldId id="365" r:id="rId43"/>
    <p:sldId id="366" r:id="rId44"/>
    <p:sldId id="367" r:id="rId45"/>
    <p:sldId id="394" r:id="rId46"/>
    <p:sldId id="395" r:id="rId47"/>
    <p:sldId id="398" r:id="rId48"/>
    <p:sldId id="399" r:id="rId49"/>
    <p:sldId id="334" r:id="rId50"/>
    <p:sldId id="335" r:id="rId51"/>
    <p:sldId id="396" r:id="rId52"/>
    <p:sldId id="342" r:id="rId53"/>
    <p:sldId id="346" r:id="rId54"/>
    <p:sldId id="345" r:id="rId55"/>
    <p:sldId id="344" r:id="rId56"/>
    <p:sldId id="343" r:id="rId57"/>
    <p:sldId id="347" r:id="rId58"/>
    <p:sldId id="348" r:id="rId59"/>
    <p:sldId id="349" r:id="rId60"/>
    <p:sldId id="350" r:id="rId61"/>
    <p:sldId id="352" r:id="rId62"/>
    <p:sldId id="388" r:id="rId63"/>
    <p:sldId id="353" r:id="rId64"/>
    <p:sldId id="354" r:id="rId65"/>
    <p:sldId id="355" r:id="rId66"/>
    <p:sldId id="356" r:id="rId67"/>
    <p:sldId id="357" r:id="rId68"/>
    <p:sldId id="360" r:id="rId69"/>
    <p:sldId id="361" r:id="rId70"/>
    <p:sldId id="362" r:id="rId71"/>
    <p:sldId id="336" r:id="rId72"/>
    <p:sldId id="258" r:id="rId73"/>
    <p:sldId id="387"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386" r:id="rId87"/>
    <p:sldId id="351" r:id="rId88"/>
    <p:sldId id="300" r:id="rId89"/>
    <p:sldId id="304" r:id="rId90"/>
    <p:sldId id="284" r:id="rId91"/>
    <p:sldId id="298" r:id="rId92"/>
    <p:sldId id="299" r:id="rId93"/>
    <p:sldId id="287" r:id="rId94"/>
    <p:sldId id="301" r:id="rId95"/>
    <p:sldId id="302" r:id="rId96"/>
    <p:sldId id="303" r:id="rId97"/>
    <p:sldId id="328" r:id="rId98"/>
    <p:sldId id="288" r:id="rId99"/>
    <p:sldId id="289" r:id="rId100"/>
    <p:sldId id="290" r:id="rId101"/>
    <p:sldId id="291" r:id="rId102"/>
    <p:sldId id="292" r:id="rId103"/>
    <p:sldId id="293" r:id="rId104"/>
    <p:sldId id="294" r:id="rId105"/>
    <p:sldId id="295" r:id="rId106"/>
    <p:sldId id="296" r:id="rId107"/>
    <p:sldId id="331" r:id="rId108"/>
    <p:sldId id="329" r:id="rId109"/>
    <p:sldId id="330" r:id="rId110"/>
    <p:sldId id="307" r:id="rId111"/>
    <p:sldId id="318" r:id="rId112"/>
    <p:sldId id="317" r:id="rId113"/>
    <p:sldId id="285" r:id="rId114"/>
    <p:sldId id="308" r:id="rId115"/>
    <p:sldId id="323" r:id="rId116"/>
    <p:sldId id="321" r:id="rId117"/>
    <p:sldId id="322" r:id="rId118"/>
    <p:sldId id="320" r:id="rId119"/>
    <p:sldId id="319" r:id="rId120"/>
    <p:sldId id="324" r:id="rId121"/>
    <p:sldId id="325" r:id="rId122"/>
    <p:sldId id="326" r:id="rId123"/>
    <p:sldId id="327" r:id="rId124"/>
    <p:sldId id="259" r:id="rId125"/>
    <p:sldId id="305" r:id="rId126"/>
    <p:sldId id="306" r:id="rId127"/>
    <p:sldId id="286" r:id="rId128"/>
    <p:sldId id="310" r:id="rId129"/>
    <p:sldId id="309" r:id="rId130"/>
    <p:sldId id="266" r:id="rId131"/>
    <p:sldId id="267" r:id="rId13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Manuel Aroca Fernández" initials="JMAF" lastIdx="1" clrIdx="0">
    <p:extLst>
      <p:ext uri="{19B8F6BF-5375-455C-9EA6-DF929625EA0E}">
        <p15:presenceInfo xmlns:p15="http://schemas.microsoft.com/office/powerpoint/2012/main" userId="0b4b39141056bc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2" autoAdjust="0"/>
    <p:restoredTop sz="82726" autoAdjust="0"/>
  </p:normalViewPr>
  <p:slideViewPr>
    <p:cSldViewPr snapToGrid="0">
      <p:cViewPr varScale="1">
        <p:scale>
          <a:sx n="90" d="100"/>
          <a:sy n="90" d="100"/>
        </p:scale>
        <p:origin x="2868" y="22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9" Type="http://schemas.openxmlformats.org/officeDocument/2006/relationships/slide" Target="slides/slide83.xml"/><Relationship Id="rId21" Type="http://schemas.openxmlformats.org/officeDocument/2006/relationships/slide" Target="slides/slide24.xml"/><Relationship Id="rId34" Type="http://schemas.openxmlformats.org/officeDocument/2006/relationships/slide" Target="slides/slide78.xml"/><Relationship Id="rId42" Type="http://schemas.openxmlformats.org/officeDocument/2006/relationships/slide" Target="slides/slide86.xml"/><Relationship Id="rId47" Type="http://schemas.openxmlformats.org/officeDocument/2006/relationships/slide" Target="slides/slide91.xml"/><Relationship Id="rId50" Type="http://schemas.openxmlformats.org/officeDocument/2006/relationships/slide" Target="slides/slide94.xml"/><Relationship Id="rId55" Type="http://schemas.openxmlformats.org/officeDocument/2006/relationships/slide" Target="slides/slide99.xml"/><Relationship Id="rId63" Type="http://schemas.openxmlformats.org/officeDocument/2006/relationships/slide" Target="slides/slide107.xml"/><Relationship Id="rId68" Type="http://schemas.openxmlformats.org/officeDocument/2006/relationships/slide" Target="slides/slide112.xml"/><Relationship Id="rId76" Type="http://schemas.openxmlformats.org/officeDocument/2006/relationships/slide" Target="slides/slide120.xml"/><Relationship Id="rId84" Type="http://schemas.openxmlformats.org/officeDocument/2006/relationships/slide" Target="slides/slide128.xml"/><Relationship Id="rId7" Type="http://schemas.openxmlformats.org/officeDocument/2006/relationships/slide" Target="slides/slide10.xml"/><Relationship Id="rId71" Type="http://schemas.openxmlformats.org/officeDocument/2006/relationships/slide" Target="slides/slide115.xml"/><Relationship Id="rId2" Type="http://schemas.openxmlformats.org/officeDocument/2006/relationships/slide" Target="slides/slide5.xml"/><Relationship Id="rId16" Type="http://schemas.openxmlformats.org/officeDocument/2006/relationships/slide" Target="slides/slide19.xml"/><Relationship Id="rId29" Type="http://schemas.openxmlformats.org/officeDocument/2006/relationships/slide" Target="slides/slide73.xml"/><Relationship Id="rId11" Type="http://schemas.openxmlformats.org/officeDocument/2006/relationships/slide" Target="slides/slide14.xml"/><Relationship Id="rId24" Type="http://schemas.openxmlformats.org/officeDocument/2006/relationships/slide" Target="slides/slide27.xml"/><Relationship Id="rId32" Type="http://schemas.openxmlformats.org/officeDocument/2006/relationships/slide" Target="slides/slide76.xml"/><Relationship Id="rId37" Type="http://schemas.openxmlformats.org/officeDocument/2006/relationships/slide" Target="slides/slide81.xml"/><Relationship Id="rId40" Type="http://schemas.openxmlformats.org/officeDocument/2006/relationships/slide" Target="slides/slide84.xml"/><Relationship Id="rId45" Type="http://schemas.openxmlformats.org/officeDocument/2006/relationships/slide" Target="slides/slide89.xml"/><Relationship Id="rId53" Type="http://schemas.openxmlformats.org/officeDocument/2006/relationships/slide" Target="slides/slide97.xml"/><Relationship Id="rId58" Type="http://schemas.openxmlformats.org/officeDocument/2006/relationships/slide" Target="slides/slide102.xml"/><Relationship Id="rId66" Type="http://schemas.openxmlformats.org/officeDocument/2006/relationships/slide" Target="slides/slide110.xml"/><Relationship Id="rId74" Type="http://schemas.openxmlformats.org/officeDocument/2006/relationships/slide" Target="slides/slide118.xml"/><Relationship Id="rId79" Type="http://schemas.openxmlformats.org/officeDocument/2006/relationships/slide" Target="slides/slide123.xml"/><Relationship Id="rId5" Type="http://schemas.openxmlformats.org/officeDocument/2006/relationships/slide" Target="slides/slide8.xml"/><Relationship Id="rId61" Type="http://schemas.openxmlformats.org/officeDocument/2006/relationships/slide" Target="slides/slide105.xml"/><Relationship Id="rId82" Type="http://schemas.openxmlformats.org/officeDocument/2006/relationships/slide" Target="slides/slide126.xml"/><Relationship Id="rId19" Type="http://schemas.openxmlformats.org/officeDocument/2006/relationships/slide" Target="slides/slide22.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74.xml"/><Relationship Id="rId35" Type="http://schemas.openxmlformats.org/officeDocument/2006/relationships/slide" Target="slides/slide79.xml"/><Relationship Id="rId43" Type="http://schemas.openxmlformats.org/officeDocument/2006/relationships/slide" Target="slides/slide87.xml"/><Relationship Id="rId48" Type="http://schemas.openxmlformats.org/officeDocument/2006/relationships/slide" Target="slides/slide92.xml"/><Relationship Id="rId56" Type="http://schemas.openxmlformats.org/officeDocument/2006/relationships/slide" Target="slides/slide100.xml"/><Relationship Id="rId64" Type="http://schemas.openxmlformats.org/officeDocument/2006/relationships/slide" Target="slides/slide108.xml"/><Relationship Id="rId69" Type="http://schemas.openxmlformats.org/officeDocument/2006/relationships/slide" Target="slides/slide113.xml"/><Relationship Id="rId77" Type="http://schemas.openxmlformats.org/officeDocument/2006/relationships/slide" Target="slides/slide121.xml"/><Relationship Id="rId8" Type="http://schemas.openxmlformats.org/officeDocument/2006/relationships/slide" Target="slides/slide11.xml"/><Relationship Id="rId51" Type="http://schemas.openxmlformats.org/officeDocument/2006/relationships/slide" Target="slides/slide95.xml"/><Relationship Id="rId72" Type="http://schemas.openxmlformats.org/officeDocument/2006/relationships/slide" Target="slides/slide116.xml"/><Relationship Id="rId80" Type="http://schemas.openxmlformats.org/officeDocument/2006/relationships/slide" Target="slides/slide124.xml"/><Relationship Id="rId85" Type="http://schemas.openxmlformats.org/officeDocument/2006/relationships/slide" Target="slides/slide129.xml"/><Relationship Id="rId3" Type="http://schemas.openxmlformats.org/officeDocument/2006/relationships/slide" Target="slides/slide6.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77.xml"/><Relationship Id="rId38" Type="http://schemas.openxmlformats.org/officeDocument/2006/relationships/slide" Target="slides/slide82.xml"/><Relationship Id="rId46" Type="http://schemas.openxmlformats.org/officeDocument/2006/relationships/slide" Target="slides/slide90.xml"/><Relationship Id="rId59" Type="http://schemas.openxmlformats.org/officeDocument/2006/relationships/slide" Target="slides/slide103.xml"/><Relationship Id="rId67" Type="http://schemas.openxmlformats.org/officeDocument/2006/relationships/slide" Target="slides/slide111.xml"/><Relationship Id="rId20" Type="http://schemas.openxmlformats.org/officeDocument/2006/relationships/slide" Target="slides/slide23.xml"/><Relationship Id="rId41" Type="http://schemas.openxmlformats.org/officeDocument/2006/relationships/slide" Target="slides/slide85.xml"/><Relationship Id="rId54" Type="http://schemas.openxmlformats.org/officeDocument/2006/relationships/slide" Target="slides/slide98.xml"/><Relationship Id="rId62" Type="http://schemas.openxmlformats.org/officeDocument/2006/relationships/slide" Target="slides/slide106.xml"/><Relationship Id="rId70" Type="http://schemas.openxmlformats.org/officeDocument/2006/relationships/slide" Target="slides/slide114.xml"/><Relationship Id="rId75" Type="http://schemas.openxmlformats.org/officeDocument/2006/relationships/slide" Target="slides/slide119.xml"/><Relationship Id="rId83" Type="http://schemas.openxmlformats.org/officeDocument/2006/relationships/slide" Target="slides/slide127.xml"/><Relationship Id="rId1" Type="http://schemas.openxmlformats.org/officeDocument/2006/relationships/slide" Target="slides/slide2.xml"/><Relationship Id="rId6" Type="http://schemas.openxmlformats.org/officeDocument/2006/relationships/slide" Target="slides/slide9.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72.xml"/><Relationship Id="rId36" Type="http://schemas.openxmlformats.org/officeDocument/2006/relationships/slide" Target="slides/slide80.xml"/><Relationship Id="rId49" Type="http://schemas.openxmlformats.org/officeDocument/2006/relationships/slide" Target="slides/slide93.xml"/><Relationship Id="rId57" Type="http://schemas.openxmlformats.org/officeDocument/2006/relationships/slide" Target="slides/slide101.xml"/><Relationship Id="rId10" Type="http://schemas.openxmlformats.org/officeDocument/2006/relationships/slide" Target="slides/slide13.xml"/><Relationship Id="rId31" Type="http://schemas.openxmlformats.org/officeDocument/2006/relationships/slide" Target="slides/slide75.xml"/><Relationship Id="rId44" Type="http://schemas.openxmlformats.org/officeDocument/2006/relationships/slide" Target="slides/slide88.xml"/><Relationship Id="rId52" Type="http://schemas.openxmlformats.org/officeDocument/2006/relationships/slide" Target="slides/slide96.xml"/><Relationship Id="rId60" Type="http://schemas.openxmlformats.org/officeDocument/2006/relationships/slide" Target="slides/slide104.xml"/><Relationship Id="rId65" Type="http://schemas.openxmlformats.org/officeDocument/2006/relationships/slide" Target="slides/slide109.xml"/><Relationship Id="rId73" Type="http://schemas.openxmlformats.org/officeDocument/2006/relationships/slide" Target="slides/slide117.xml"/><Relationship Id="rId78" Type="http://schemas.openxmlformats.org/officeDocument/2006/relationships/slide" Target="slides/slide122.xml"/><Relationship Id="rId81" Type="http://schemas.openxmlformats.org/officeDocument/2006/relationships/slide" Target="slides/slide125.xml"/><Relationship Id="rId86" Type="http://schemas.openxmlformats.org/officeDocument/2006/relationships/slide" Target="slides/slide13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3T12:26:43.515"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1727"/>
          </a:xfrm>
          <a:prstGeom prst="rect">
            <a:avLst/>
          </a:prstGeom>
        </p:spPr>
        <p:txBody>
          <a:bodyPr vert="horz" lIns="96616" tIns="48308" rIns="96616" bIns="48308" rtlCol="0"/>
          <a:lstStyle>
            <a:lvl1pPr algn="l">
              <a:defRPr sz="1300"/>
            </a:lvl1pPr>
          </a:lstStyle>
          <a:p>
            <a:endParaRPr lang="en-US"/>
          </a:p>
        </p:txBody>
      </p:sp>
      <p:sp>
        <p:nvSpPr>
          <p:cNvPr id="3" name="Date Placeholder 2"/>
          <p:cNvSpPr>
            <a:spLocks noGrp="1"/>
          </p:cNvSpPr>
          <p:nvPr>
            <p:ph type="dt" idx="1"/>
          </p:nvPr>
        </p:nvSpPr>
        <p:spPr>
          <a:xfrm>
            <a:off x="4143588" y="1"/>
            <a:ext cx="3169920" cy="481727"/>
          </a:xfrm>
          <a:prstGeom prst="rect">
            <a:avLst/>
          </a:prstGeom>
        </p:spPr>
        <p:txBody>
          <a:bodyPr vert="horz" lIns="96616" tIns="48308" rIns="96616" bIns="48308" rtlCol="0"/>
          <a:lstStyle>
            <a:lvl1pPr algn="r">
              <a:defRPr sz="1300"/>
            </a:lvl1pPr>
          </a:lstStyle>
          <a:p>
            <a:fld id="{EB0A27C3-D988-4383-98BA-85D4BF05400D}" type="datetimeFigureOut">
              <a:rPr lang="en-US" smtClean="0"/>
              <a:t>11/3/2021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16" tIns="48308" rIns="96616" bIns="48308" rtlCol="0" anchor="ctr"/>
          <a:lstStyle/>
          <a:p>
            <a:endParaRPr lang="en-US"/>
          </a:p>
        </p:txBody>
      </p:sp>
      <p:sp>
        <p:nvSpPr>
          <p:cNvPr id="5" name="Notes Placeholder 4"/>
          <p:cNvSpPr>
            <a:spLocks noGrp="1"/>
          </p:cNvSpPr>
          <p:nvPr>
            <p:ph type="body" sz="quarter" idx="3"/>
          </p:nvPr>
        </p:nvSpPr>
        <p:spPr>
          <a:xfrm>
            <a:off x="731521" y="4620578"/>
            <a:ext cx="5852160" cy="3780472"/>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5"/>
            <a:ext cx="3169920" cy="481726"/>
          </a:xfrm>
          <a:prstGeom prst="rect">
            <a:avLst/>
          </a:prstGeom>
        </p:spPr>
        <p:txBody>
          <a:bodyPr vert="horz" lIns="96616" tIns="48308" rIns="96616" bIns="48308"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16" tIns="48308" rIns="96616" bIns="48308" rtlCol="0" anchor="b"/>
          <a:lstStyle>
            <a:lvl1pPr algn="r">
              <a:defRPr sz="1300"/>
            </a:lvl1pPr>
          </a:lstStyle>
          <a:p>
            <a:fld id="{90FBA716-51EC-413D-9BE0-0A5206853E1C}" type="slidenum">
              <a:rPr lang="en-US" smtClean="0"/>
              <a:t>‹#›</a:t>
            </a:fld>
            <a:endParaRPr lang="en-US"/>
          </a:p>
        </p:txBody>
      </p:sp>
    </p:spTree>
    <p:extLst>
      <p:ext uri="{BB962C8B-B14F-4D97-AF65-F5344CB8AC3E}">
        <p14:creationId xmlns:p14="http://schemas.microsoft.com/office/powerpoint/2010/main" val="174934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oney.cnn.com/2017/09/07/technology/business/equifax-data-breach/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loomberg.com/news/articles/2019-04-03/millions-of-facebook-records-found-on-amazon-cloud-serv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bloomberg.com/news/articles/2019-04-03/millions-of-facebook-records-found-on-amazon-cloud-serve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s.wikipedia.org/wiki/Certificado_digital"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usinessinsider.es/20000-organizaciones-comprometidas-fallo-microsoft-824413"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5A5B5C"/>
                </a:solidFill>
                <a:effectLst/>
                <a:latin typeface="Open Sans" panose="020B0606030504020204" pitchFamily="34" charset="0"/>
              </a:rPr>
              <a:t>En lugar de tratar de protegerse contra toda clase de amenazas, la mayoría de los departamentos de TI se enfocan en aislar los sistemas de información vitales para la organización y a partir de esto, encontrar formas aceptables de proteger el resto de los sistemas sin volverlos inutilizables. Algunos sistemas de baja prioridad son candidatos a análisis automatizado de seguridad, de tal manera que el enfoque principal se centra en los sistemas principales.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a:t>
            </a:fld>
            <a:endParaRPr lang="en-US"/>
          </a:p>
        </p:txBody>
      </p:sp>
    </p:spTree>
    <p:extLst>
      <p:ext uri="{BB962C8B-B14F-4D97-AF65-F5344CB8AC3E}">
        <p14:creationId xmlns:p14="http://schemas.microsoft.com/office/powerpoint/2010/main" val="1294934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Tras acceder a los sistemas de Target, los ciberdelincuentes</a:t>
            </a:r>
            <a:r>
              <a:rPr lang="es-ES" b="1" i="0" dirty="0">
                <a:solidFill>
                  <a:srgbClr val="111111"/>
                </a:solidFill>
                <a:effectLst/>
                <a:latin typeface="TiemposTextWeb"/>
              </a:rPr>
              <a:t> inocularon código malicioso en los puntos de venta de la compañía</a:t>
            </a:r>
            <a:r>
              <a:rPr lang="es-ES" b="0" i="0" dirty="0">
                <a:solidFill>
                  <a:srgbClr val="111111"/>
                </a:solidFill>
                <a:effectLst/>
                <a:latin typeface="TiemposTextWeb"/>
              </a:rPr>
              <a:t>, con lo que </a:t>
            </a:r>
            <a:r>
              <a:rPr lang="es-ES" b="0" i="0" dirty="0" err="1">
                <a:solidFill>
                  <a:srgbClr val="111111"/>
                </a:solidFill>
                <a:effectLst/>
                <a:latin typeface="TiemposTextWeb"/>
              </a:rPr>
              <a:t>consigiueron</a:t>
            </a:r>
            <a:r>
              <a:rPr lang="es-ES" b="0" i="0" dirty="0">
                <a:solidFill>
                  <a:srgbClr val="111111"/>
                </a:solidFill>
                <a:effectLst/>
                <a:latin typeface="TiemposTextWeb"/>
              </a:rPr>
              <a:t> robar datos de unas 40 millones de tarjetas de crédito y débito con los que los clientes de la marca habían hecho sus compras.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25</a:t>
            </a:fld>
            <a:endParaRPr lang="en-US"/>
          </a:p>
        </p:txBody>
      </p:sp>
    </p:spTree>
    <p:extLst>
      <p:ext uri="{BB962C8B-B14F-4D97-AF65-F5344CB8AC3E}">
        <p14:creationId xmlns:p14="http://schemas.microsoft.com/office/powerpoint/2010/main" val="390032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Equifax, una firma especializada en la elaboración de informes de solvencia y auditorías, sufrió un ciberataque que </a:t>
            </a:r>
            <a:r>
              <a:rPr lang="es-ES" b="0" i="0" u="none" strike="noStrike" dirty="0">
                <a:solidFill>
                  <a:srgbClr val="185F7D"/>
                </a:solidFill>
                <a:effectLst/>
                <a:latin typeface="TiemposTextWeb"/>
                <a:hlinkClick r:id="rId3"/>
              </a:rPr>
              <a:t>reconoció</a:t>
            </a:r>
            <a:r>
              <a:rPr lang="es-ES" b="0" i="0" dirty="0">
                <a:solidFill>
                  <a:srgbClr val="111111"/>
                </a:solidFill>
                <a:effectLst/>
                <a:latin typeface="TiemposTextWeb"/>
              </a:rPr>
              <a:t> en 2017 y que supuso </a:t>
            </a:r>
            <a:r>
              <a:rPr lang="es-ES" b="1" i="0" dirty="0">
                <a:solidFill>
                  <a:srgbClr val="111111"/>
                </a:solidFill>
                <a:effectLst/>
                <a:latin typeface="TiemposTextWeb"/>
              </a:rPr>
              <a:t>una brecha masiva de datos de hasta 143 millones de personas.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26</a:t>
            </a:fld>
            <a:endParaRPr lang="en-US"/>
          </a:p>
        </p:txBody>
      </p:sp>
    </p:spTree>
    <p:extLst>
      <p:ext uri="{BB962C8B-B14F-4D97-AF65-F5344CB8AC3E}">
        <p14:creationId xmlns:p14="http://schemas.microsoft.com/office/powerpoint/2010/main" val="105344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La información de medio millón de clientes de la hotelera Marriott fue usurpada: nombres, direcciones, tarjetas de crédito y números de teléfono. También la información </a:t>
            </a:r>
            <a:r>
              <a:rPr lang="es-ES" b="1" i="0" dirty="0">
                <a:solidFill>
                  <a:srgbClr val="111111"/>
                </a:solidFill>
                <a:effectLst/>
                <a:latin typeface="TiemposTextWeb"/>
              </a:rPr>
              <a:t>sobre los itinerarios de sus viajes</a:t>
            </a:r>
            <a:r>
              <a:rPr lang="es-ES" b="0" i="0" dirty="0">
                <a:solidFill>
                  <a:srgbClr val="111111"/>
                </a:solidFill>
                <a:effectLst/>
                <a:latin typeface="TiemposTextWeb"/>
              </a:rPr>
              <a:t>, como datos de sus pasaportes o detalles sobre sus fechas de llegada o marcha.</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27</a:t>
            </a:fld>
            <a:endParaRPr lang="en-US"/>
          </a:p>
        </p:txBody>
      </p:sp>
    </p:spTree>
    <p:extLst>
      <p:ext uri="{BB962C8B-B14F-4D97-AF65-F5344CB8AC3E}">
        <p14:creationId xmlns:p14="http://schemas.microsoft.com/office/powerpoint/2010/main" val="201522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Un criminal informático logró robar millones de apps de</a:t>
            </a:r>
            <a:r>
              <a:rPr lang="es-ES" b="1" i="0" dirty="0">
                <a:solidFill>
                  <a:srgbClr val="111111"/>
                </a:solidFill>
                <a:effectLst/>
                <a:latin typeface="TiemposTextWeb"/>
              </a:rPr>
              <a:t> tarjetas de crédito</a:t>
            </a:r>
            <a:r>
              <a:rPr lang="es-ES" b="0" i="0" dirty="0">
                <a:solidFill>
                  <a:srgbClr val="111111"/>
                </a:solidFill>
                <a:effectLst/>
                <a:latin typeface="TiemposTextWeb"/>
              </a:rPr>
              <a:t> después de acceder a los sistemas de Capital One.</a:t>
            </a:r>
          </a:p>
          <a:p>
            <a:pPr algn="l"/>
            <a:r>
              <a:rPr lang="es-ES" b="0" i="0" dirty="0">
                <a:solidFill>
                  <a:srgbClr val="111111"/>
                </a:solidFill>
                <a:effectLst/>
                <a:latin typeface="TiemposTextWeb"/>
              </a:rPr>
              <a:t>La brecha incluyó también el compromiso de información altamente sensible, como números de la seguridad social o detalles bancarios. </a:t>
            </a:r>
          </a:p>
        </p:txBody>
      </p:sp>
      <p:sp>
        <p:nvSpPr>
          <p:cNvPr id="4" name="Slide Number Placeholder 3"/>
          <p:cNvSpPr>
            <a:spLocks noGrp="1"/>
          </p:cNvSpPr>
          <p:nvPr>
            <p:ph type="sldNum" sz="quarter" idx="5"/>
          </p:nvPr>
        </p:nvSpPr>
        <p:spPr/>
        <p:txBody>
          <a:bodyPr/>
          <a:lstStyle/>
          <a:p>
            <a:fld id="{90FBA716-51EC-413D-9BE0-0A5206853E1C}" type="slidenum">
              <a:rPr lang="en-US" smtClean="0"/>
              <a:t>28</a:t>
            </a:fld>
            <a:endParaRPr lang="en-US"/>
          </a:p>
        </p:txBody>
      </p:sp>
    </p:spTree>
    <p:extLst>
      <p:ext uri="{BB962C8B-B14F-4D97-AF65-F5344CB8AC3E}">
        <p14:creationId xmlns:p14="http://schemas.microsoft.com/office/powerpoint/2010/main" val="421919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Investigadores </a:t>
            </a:r>
            <a:r>
              <a:rPr lang="es-ES" b="0" i="0" u="none" strike="noStrike" dirty="0">
                <a:solidFill>
                  <a:srgbClr val="185F7D"/>
                </a:solidFill>
                <a:effectLst/>
                <a:latin typeface="TiemposTextWeb"/>
                <a:hlinkClick r:id="rId3"/>
              </a:rPr>
              <a:t>descubrieron</a:t>
            </a:r>
            <a:r>
              <a:rPr lang="es-ES" b="0" i="0" dirty="0">
                <a:solidFill>
                  <a:srgbClr val="111111"/>
                </a:solidFill>
                <a:effectLst/>
                <a:latin typeface="TiemposTextWeb"/>
              </a:rPr>
              <a:t> en abril de 2019 que una vulnerabilidad en la configuración de servidores de Facebook hacía posible extraer datos personales de los usuarios </a:t>
            </a:r>
          </a:p>
        </p:txBody>
      </p:sp>
      <p:sp>
        <p:nvSpPr>
          <p:cNvPr id="4" name="Slide Number Placeholder 3"/>
          <p:cNvSpPr>
            <a:spLocks noGrp="1"/>
          </p:cNvSpPr>
          <p:nvPr>
            <p:ph type="sldNum" sz="quarter" idx="5"/>
          </p:nvPr>
        </p:nvSpPr>
        <p:spPr/>
        <p:txBody>
          <a:bodyPr/>
          <a:lstStyle/>
          <a:p>
            <a:fld id="{90FBA716-51EC-413D-9BE0-0A5206853E1C}" type="slidenum">
              <a:rPr lang="en-US" smtClean="0"/>
              <a:t>29</a:t>
            </a:fld>
            <a:endParaRPr lang="en-US"/>
          </a:p>
        </p:txBody>
      </p:sp>
    </p:spTree>
    <p:extLst>
      <p:ext uri="{BB962C8B-B14F-4D97-AF65-F5344CB8AC3E}">
        <p14:creationId xmlns:p14="http://schemas.microsoft.com/office/powerpoint/2010/main" val="221414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111111"/>
                </a:solidFill>
                <a:effectLst/>
                <a:latin typeface="TiemposTextWeb"/>
              </a:rPr>
              <a:t>Investigadores </a:t>
            </a:r>
            <a:r>
              <a:rPr lang="es-ES" b="0" i="0" u="none" strike="noStrike" dirty="0">
                <a:solidFill>
                  <a:srgbClr val="185F7D"/>
                </a:solidFill>
                <a:effectLst/>
                <a:latin typeface="TiemposTextWeb"/>
                <a:hlinkClick r:id="rId3"/>
              </a:rPr>
              <a:t>descubrieron</a:t>
            </a:r>
            <a:r>
              <a:rPr lang="es-ES" b="0" i="0" dirty="0">
                <a:solidFill>
                  <a:srgbClr val="111111"/>
                </a:solidFill>
                <a:effectLst/>
                <a:latin typeface="TiemposTextWeb"/>
              </a:rPr>
              <a:t> en abril de 2019 que una vulnerabilidad en la configuración de servidores de Facebook hacía posible extraer datos personales de los usuarios </a:t>
            </a:r>
          </a:p>
        </p:txBody>
      </p:sp>
      <p:sp>
        <p:nvSpPr>
          <p:cNvPr id="4" name="Slide Number Placeholder 3"/>
          <p:cNvSpPr>
            <a:spLocks noGrp="1"/>
          </p:cNvSpPr>
          <p:nvPr>
            <p:ph type="sldNum" sz="quarter" idx="5"/>
          </p:nvPr>
        </p:nvSpPr>
        <p:spPr/>
        <p:txBody>
          <a:bodyPr/>
          <a:lstStyle/>
          <a:p>
            <a:fld id="{90FBA716-51EC-413D-9BE0-0A5206853E1C}" type="slidenum">
              <a:rPr lang="en-US" smtClean="0"/>
              <a:t>30</a:t>
            </a:fld>
            <a:endParaRPr lang="en-US"/>
          </a:p>
        </p:txBody>
      </p:sp>
    </p:spTree>
    <p:extLst>
      <p:ext uri="{BB962C8B-B14F-4D97-AF65-F5344CB8AC3E}">
        <p14:creationId xmlns:p14="http://schemas.microsoft.com/office/powerpoint/2010/main" val="4159515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72</a:t>
            </a:fld>
            <a:endParaRPr lang="en-US"/>
          </a:p>
        </p:txBody>
      </p:sp>
    </p:spTree>
    <p:extLst>
      <p:ext uri="{BB962C8B-B14F-4D97-AF65-F5344CB8AC3E}">
        <p14:creationId xmlns:p14="http://schemas.microsoft.com/office/powerpoint/2010/main" val="1375604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73</a:t>
            </a:fld>
            <a:endParaRPr lang="en-US"/>
          </a:p>
        </p:txBody>
      </p:sp>
    </p:spTree>
    <p:extLst>
      <p:ext uri="{BB962C8B-B14F-4D97-AF65-F5344CB8AC3E}">
        <p14:creationId xmlns:p14="http://schemas.microsoft.com/office/powerpoint/2010/main" val="4245474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74</a:t>
            </a:fld>
            <a:endParaRPr lang="en-US"/>
          </a:p>
        </p:txBody>
      </p:sp>
    </p:spTree>
    <p:extLst>
      <p:ext uri="{BB962C8B-B14F-4D97-AF65-F5344CB8AC3E}">
        <p14:creationId xmlns:p14="http://schemas.microsoft.com/office/powerpoint/2010/main" val="4014805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75</a:t>
            </a:fld>
            <a:endParaRPr lang="en-US"/>
          </a:p>
        </p:txBody>
      </p:sp>
    </p:spTree>
    <p:extLst>
      <p:ext uri="{BB962C8B-B14F-4D97-AF65-F5344CB8AC3E}">
        <p14:creationId xmlns:p14="http://schemas.microsoft.com/office/powerpoint/2010/main" val="2078965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a:t>
            </a:fld>
            <a:endParaRPr lang="en-US"/>
          </a:p>
        </p:txBody>
      </p:sp>
    </p:spTree>
    <p:extLst>
      <p:ext uri="{BB962C8B-B14F-4D97-AF65-F5344CB8AC3E}">
        <p14:creationId xmlns:p14="http://schemas.microsoft.com/office/powerpoint/2010/main" val="3072245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76</a:t>
            </a:fld>
            <a:endParaRPr lang="en-US"/>
          </a:p>
        </p:txBody>
      </p:sp>
    </p:spTree>
    <p:extLst>
      <p:ext uri="{BB962C8B-B14F-4D97-AF65-F5344CB8AC3E}">
        <p14:creationId xmlns:p14="http://schemas.microsoft.com/office/powerpoint/2010/main" val="1206460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77</a:t>
            </a:fld>
            <a:endParaRPr lang="en-US"/>
          </a:p>
        </p:txBody>
      </p:sp>
    </p:spTree>
    <p:extLst>
      <p:ext uri="{BB962C8B-B14F-4D97-AF65-F5344CB8AC3E}">
        <p14:creationId xmlns:p14="http://schemas.microsoft.com/office/powerpoint/2010/main" val="169206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78</a:t>
            </a:fld>
            <a:endParaRPr lang="en-US"/>
          </a:p>
        </p:txBody>
      </p:sp>
    </p:spTree>
    <p:extLst>
      <p:ext uri="{BB962C8B-B14F-4D97-AF65-F5344CB8AC3E}">
        <p14:creationId xmlns:p14="http://schemas.microsoft.com/office/powerpoint/2010/main" val="2033439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79</a:t>
            </a:fld>
            <a:endParaRPr lang="en-US"/>
          </a:p>
        </p:txBody>
      </p:sp>
    </p:spTree>
    <p:extLst>
      <p:ext uri="{BB962C8B-B14F-4D97-AF65-F5344CB8AC3E}">
        <p14:creationId xmlns:p14="http://schemas.microsoft.com/office/powerpoint/2010/main" val="1942905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Tal y como ya dijimos, en el ámbito militar o diplomático la principal preocupación se centra en mantener la confidencialidad de la información. Sin embargo, en la mayoría de los entornos comerciales y financieros, la principal preocupación es la integridad. Imaginemos por ejemplo un sistema de transferencia de datos interbancario. Un buen sistema criptográfico debe garantizar que no se ha modificado inadvertida o maliciosamente la información enviada. Debe garantizar que no se ha deslizado ningún punto decimal o se ha producido algún tipo de redondeo no deseado en ciertas transacciones. Además debe garantizarse que no se ha añadido ningún mensaje nuevo y que no ha sido borrado ninguno.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80</a:t>
            </a:fld>
            <a:endParaRPr lang="en-US"/>
          </a:p>
        </p:txBody>
      </p:sp>
    </p:spTree>
    <p:extLst>
      <p:ext uri="{BB962C8B-B14F-4D97-AF65-F5344CB8AC3E}">
        <p14:creationId xmlns:p14="http://schemas.microsoft.com/office/powerpoint/2010/main" val="3980491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máquina Enigma fue desarrollada originalmente en Alemania por el ingeniero eléctrico Arthur Scherbius durante la primera guerra mundial. Existe una primera versión del año 1918, pero la armada alemana comenzó a utilizarla a partir del año 1926. El primer intento de romper su sistema de cifrado proviene de Polonia a finales de los años 20. </a:t>
            </a:r>
            <a:r>
              <a:rPr lang="es-ES" dirty="0" err="1"/>
              <a:t>Macian</a:t>
            </a:r>
            <a:r>
              <a:rPr lang="es-ES" dirty="0"/>
              <a:t> </a:t>
            </a:r>
            <a:r>
              <a:rPr lang="es-ES" dirty="0" err="1"/>
              <a:t>Rejewski</a:t>
            </a:r>
            <a:r>
              <a:rPr lang="es-ES" dirty="0"/>
              <a:t> y otros dos matemáticos consiguieron descifrar algunos de los primeros mensajes de la máquina. En 1930 el alemán Hans-</a:t>
            </a:r>
            <a:r>
              <a:rPr lang="es-ES" dirty="0" err="1"/>
              <a:t>Thilo</a:t>
            </a:r>
            <a:r>
              <a:rPr lang="es-ES" dirty="0"/>
              <a:t> Schmidt ofreció a la inteligencia francesa alguna información sobre el funcionamiento de la máquina, pero tanto franceses como ingleses rechazaron esta información por ser insuficiente para romper el sistema. Los franceses ofrecieron la información a los polacos, y </a:t>
            </a:r>
            <a:r>
              <a:rPr lang="es-ES" dirty="0" err="1"/>
              <a:t>Rejewski</a:t>
            </a:r>
            <a:r>
              <a:rPr lang="es-ES" dirty="0"/>
              <a:t> la uso para avanzar en la averiguación de los códigos usados por la máquina. Después de la caída de Polonia en 1939 los polacos pasaron la información de que disponían a los franceses y británicos. Bajo la dirección del matemático Alan Turing, los británicos pusieron en marcha el proyecto secreto "Ultra" que se dedicó a descifrar los mensajes de la armada alemana y que propicio la construcción de alguno de los primeros ordenadores modernos, el </a:t>
            </a:r>
            <a:r>
              <a:rPr lang="es-ES" dirty="0" err="1"/>
              <a:t>Colossus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81</a:t>
            </a:fld>
            <a:endParaRPr lang="en-US"/>
          </a:p>
        </p:txBody>
      </p:sp>
    </p:spTree>
    <p:extLst>
      <p:ext uri="{BB962C8B-B14F-4D97-AF65-F5344CB8AC3E}">
        <p14:creationId xmlns:p14="http://schemas.microsoft.com/office/powerpoint/2010/main" val="48620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82</a:t>
            </a:fld>
            <a:endParaRPr lang="en-US"/>
          </a:p>
        </p:txBody>
      </p:sp>
    </p:spTree>
    <p:extLst>
      <p:ext uri="{BB962C8B-B14F-4D97-AF65-F5344CB8AC3E}">
        <p14:creationId xmlns:p14="http://schemas.microsoft.com/office/powerpoint/2010/main" val="2095198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83</a:t>
            </a:fld>
            <a:endParaRPr lang="en-US"/>
          </a:p>
        </p:txBody>
      </p:sp>
    </p:spTree>
    <p:extLst>
      <p:ext uri="{BB962C8B-B14F-4D97-AF65-F5344CB8AC3E}">
        <p14:creationId xmlns:p14="http://schemas.microsoft.com/office/powerpoint/2010/main" val="1190789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84</a:t>
            </a:fld>
            <a:endParaRPr lang="en-US"/>
          </a:p>
        </p:txBody>
      </p:sp>
    </p:spTree>
    <p:extLst>
      <p:ext uri="{BB962C8B-B14F-4D97-AF65-F5344CB8AC3E}">
        <p14:creationId xmlns:p14="http://schemas.microsoft.com/office/powerpoint/2010/main" val="201897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85</a:t>
            </a:fld>
            <a:endParaRPr lang="en-US"/>
          </a:p>
        </p:txBody>
      </p:sp>
    </p:spTree>
    <p:extLst>
      <p:ext uri="{BB962C8B-B14F-4D97-AF65-F5344CB8AC3E}">
        <p14:creationId xmlns:p14="http://schemas.microsoft.com/office/powerpoint/2010/main" val="193490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300" dirty="0">
                <a:solidFill>
                  <a:srgbClr val="5A5B5C"/>
                </a:solidFill>
                <a:latin typeface="Open Sans" panose="020B0606030504020204" pitchFamily="34" charset="0"/>
              </a:rPr>
              <a:t>Si la emergencia no es grave, la organización puede continuar operando en respaldo mientras el problema es corregido. La seguridad informática se debe encargar de limitar el daño en caso de un desastre tanto como prevenirlos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10</a:t>
            </a:fld>
            <a:endParaRPr lang="en-US"/>
          </a:p>
        </p:txBody>
      </p:sp>
    </p:spTree>
    <p:extLst>
      <p:ext uri="{BB962C8B-B14F-4D97-AF65-F5344CB8AC3E}">
        <p14:creationId xmlns:p14="http://schemas.microsoft.com/office/powerpoint/2010/main" val="3389899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 Ataque a partir sólo del texto cifrado. El criptoanalista tan solo dispone de textos cifrados para obtener la clave. Todo sistema debe poder resistir este tipo de ataque, aún cuando el criptoanalista conozca la función de cifrado y el lenguaje del mensaje. En este método se utilizan estudios estadísticos de las características del texto cifrado, tales como distribución de caracteres, </a:t>
            </a:r>
            <a:r>
              <a:rPr lang="es-ES" dirty="0" err="1"/>
              <a:t>digramas</a:t>
            </a:r>
            <a:r>
              <a:rPr lang="es-ES" dirty="0"/>
              <a:t>, trigramas, etc. 2. Ataque a partir de algún mensaje conocido. El criptoanalista puede interceptar un texto cifrado y conocer la posición de determinadas palabras o grupos de palabras en el mismo. Se ataca el sistema mediante parejas mensaje-cifrado, dado m y c, se trata de deducir tal que . 3. Ataque por elección de mensaje. Este tipo de ataque se produce cuando el criptoanalista puede introducir mensajes en el criptosistema y ver el resultado del cifrado.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86</a:t>
            </a:fld>
            <a:endParaRPr lang="en-US"/>
          </a:p>
        </p:txBody>
      </p:sp>
    </p:spTree>
    <p:extLst>
      <p:ext uri="{BB962C8B-B14F-4D97-AF65-F5344CB8AC3E}">
        <p14:creationId xmlns:p14="http://schemas.microsoft.com/office/powerpoint/2010/main" val="399680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333333"/>
                </a:solidFill>
                <a:effectLst/>
                <a:latin typeface="Source Sans Pro" panose="020B0503030403020204" pitchFamily="34" charset="0"/>
              </a:rPr>
              <a:t>Por su parte, el </a:t>
            </a:r>
            <a:r>
              <a:rPr lang="es-ES" b="1" i="0" u="sng" dirty="0">
                <a:solidFill>
                  <a:srgbClr val="63AEE8"/>
                </a:solidFill>
                <a:effectLst/>
                <a:latin typeface="Source Sans Pro" panose="020B0503030403020204" pitchFamily="34" charset="0"/>
                <a:hlinkClick r:id="rId3"/>
              </a:rPr>
              <a:t>certificado digital</a:t>
            </a:r>
            <a:r>
              <a:rPr lang="es-ES" b="1" i="0" dirty="0">
                <a:solidFill>
                  <a:srgbClr val="333333"/>
                </a:solidFill>
                <a:effectLst/>
                <a:latin typeface="Source Sans Pro" panose="020B0503030403020204" pitchFamily="34" charset="0"/>
              </a:rPr>
              <a:t> o electrónico</a:t>
            </a:r>
            <a:r>
              <a:rPr lang="es-ES" b="0" i="0" dirty="0">
                <a:solidFill>
                  <a:srgbClr val="333333"/>
                </a:solidFill>
                <a:effectLst/>
                <a:latin typeface="Source Sans Pro" panose="020B0503030403020204" pitchFamily="34" charset="0"/>
              </a:rPr>
              <a:t> es el documento mediante el cual se identifica una persona en Internet. Este fichero informático asocia a una persona física o jurídica a una serie de datos, y es necesario que un tercero de confianza o Autoridad Certificadora que autentifique esa asociación de datos. El mejor ejemplo es el DNI electrónico.</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87</a:t>
            </a:fld>
            <a:endParaRPr lang="en-US"/>
          </a:p>
        </p:txBody>
      </p:sp>
    </p:spTree>
    <p:extLst>
      <p:ext uri="{BB962C8B-B14F-4D97-AF65-F5344CB8AC3E}">
        <p14:creationId xmlns:p14="http://schemas.microsoft.com/office/powerpoint/2010/main" val="3383888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88</a:t>
            </a:fld>
            <a:endParaRPr lang="en-US"/>
          </a:p>
        </p:txBody>
      </p:sp>
    </p:spTree>
    <p:extLst>
      <p:ext uri="{BB962C8B-B14F-4D97-AF65-F5344CB8AC3E}">
        <p14:creationId xmlns:p14="http://schemas.microsoft.com/office/powerpoint/2010/main" val="2813156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90</a:t>
            </a:fld>
            <a:endParaRPr lang="en-US"/>
          </a:p>
        </p:txBody>
      </p:sp>
    </p:spTree>
    <p:extLst>
      <p:ext uri="{BB962C8B-B14F-4D97-AF65-F5344CB8AC3E}">
        <p14:creationId xmlns:p14="http://schemas.microsoft.com/office/powerpoint/2010/main" val="3300176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91</a:t>
            </a:fld>
            <a:endParaRPr lang="en-US"/>
          </a:p>
        </p:txBody>
      </p:sp>
    </p:spTree>
    <p:extLst>
      <p:ext uri="{BB962C8B-B14F-4D97-AF65-F5344CB8AC3E}">
        <p14:creationId xmlns:p14="http://schemas.microsoft.com/office/powerpoint/2010/main" val="4255165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92</a:t>
            </a:fld>
            <a:endParaRPr lang="en-US"/>
          </a:p>
        </p:txBody>
      </p:sp>
    </p:spTree>
    <p:extLst>
      <p:ext uri="{BB962C8B-B14F-4D97-AF65-F5344CB8AC3E}">
        <p14:creationId xmlns:p14="http://schemas.microsoft.com/office/powerpoint/2010/main" val="239991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93</a:t>
            </a:fld>
            <a:endParaRPr lang="en-US"/>
          </a:p>
        </p:txBody>
      </p:sp>
    </p:spTree>
    <p:extLst>
      <p:ext uri="{BB962C8B-B14F-4D97-AF65-F5344CB8AC3E}">
        <p14:creationId xmlns:p14="http://schemas.microsoft.com/office/powerpoint/2010/main" val="4148779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94</a:t>
            </a:fld>
            <a:endParaRPr lang="en-US"/>
          </a:p>
        </p:txBody>
      </p:sp>
    </p:spTree>
    <p:extLst>
      <p:ext uri="{BB962C8B-B14F-4D97-AF65-F5344CB8AC3E}">
        <p14:creationId xmlns:p14="http://schemas.microsoft.com/office/powerpoint/2010/main" val="2743411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95</a:t>
            </a:fld>
            <a:endParaRPr lang="en-US"/>
          </a:p>
        </p:txBody>
      </p:sp>
    </p:spTree>
    <p:extLst>
      <p:ext uri="{BB962C8B-B14F-4D97-AF65-F5344CB8AC3E}">
        <p14:creationId xmlns:p14="http://schemas.microsoft.com/office/powerpoint/2010/main" val="565423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485764"/>
                </a:solidFill>
                <a:effectLst/>
                <a:latin typeface="Ubuntu"/>
              </a:rPr>
              <a:t>Cabe destacar que </a:t>
            </a:r>
            <a:r>
              <a:rPr lang="es-ES" b="1" i="0" dirty="0">
                <a:solidFill>
                  <a:srgbClr val="485764"/>
                </a:solidFill>
                <a:effectLst/>
                <a:latin typeface="Ubuntu"/>
              </a:rPr>
              <a:t>todas ellas son perfectamente legales</a:t>
            </a:r>
            <a:r>
              <a:rPr lang="es-ES" b="0" i="0" dirty="0">
                <a:solidFill>
                  <a:srgbClr val="485764"/>
                </a:solidFill>
                <a:effectLst/>
                <a:latin typeface="Ubuntu"/>
              </a:rPr>
              <a:t>. Los requisitos del proceso o de documento en cuestión serán los que determinen la que se va a utilizar en cada uno de los casos.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96</a:t>
            </a:fld>
            <a:endParaRPr lang="en-US"/>
          </a:p>
        </p:txBody>
      </p:sp>
    </p:spTree>
    <p:extLst>
      <p:ext uri="{BB962C8B-B14F-4D97-AF65-F5344CB8AC3E}">
        <p14:creationId xmlns:p14="http://schemas.microsoft.com/office/powerpoint/2010/main" val="367959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300" dirty="0">
                <a:solidFill>
                  <a:srgbClr val="5A5B5C"/>
                </a:solidFill>
                <a:latin typeface="Open Sans" panose="020B0606030504020204" pitchFamily="34" charset="0"/>
              </a:rPr>
              <a:t>Si la emergencia no es grave, la organización puede continuar operando en respaldo mientras el problema es corregido. La seguridad informática se debe encargar de limitar el daño en caso de un desastre tanto como prevenirlos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11</a:t>
            </a:fld>
            <a:endParaRPr lang="en-US"/>
          </a:p>
        </p:txBody>
      </p:sp>
    </p:spTree>
    <p:extLst>
      <p:ext uri="{BB962C8B-B14F-4D97-AF65-F5344CB8AC3E}">
        <p14:creationId xmlns:p14="http://schemas.microsoft.com/office/powerpoint/2010/main" val="38300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El segundo mayor proveedor de seguros de salud en EEUU reconoció en 2015 que ciberdelincuentes habían accedido a sus redes y robado información personal que identificaba a empleados y extrabajadores de la firma, así como a millones de clientes.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20</a:t>
            </a:fld>
            <a:endParaRPr lang="en-US"/>
          </a:p>
        </p:txBody>
      </p:sp>
    </p:spTree>
    <p:extLst>
      <p:ext uri="{BB962C8B-B14F-4D97-AF65-F5344CB8AC3E}">
        <p14:creationId xmlns:p14="http://schemas.microsoft.com/office/powerpoint/2010/main" val="3941341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Fue </a:t>
            </a:r>
            <a:r>
              <a:rPr lang="es-ES" b="1" i="0" dirty="0">
                <a:solidFill>
                  <a:srgbClr val="111111"/>
                </a:solidFill>
                <a:effectLst/>
                <a:latin typeface="TiemposTextWeb"/>
              </a:rPr>
              <a:t>una de las mayores filtraciones en la historia de la banca</a:t>
            </a:r>
            <a:r>
              <a:rPr lang="es-ES" b="0" i="0" dirty="0">
                <a:solidFill>
                  <a:srgbClr val="111111"/>
                </a:solidFill>
                <a:effectLst/>
                <a:latin typeface="TiemposTextWeb"/>
              </a:rPr>
              <a:t> estadounidense. Los ciberdelincuentes lograron acceder de forma no autorizada en las redes de JPMorgan Chase en 2014 después de comprometer la seguridad de </a:t>
            </a:r>
            <a:r>
              <a:rPr lang="es-ES" b="0" i="0" dirty="0" err="1">
                <a:solidFill>
                  <a:srgbClr val="111111"/>
                </a:solidFill>
                <a:effectLst/>
                <a:latin typeface="TiemposTextWeb"/>
              </a:rPr>
              <a:t>Simmco</a:t>
            </a:r>
            <a:r>
              <a:rPr lang="es-ES" b="0" i="0" dirty="0">
                <a:solidFill>
                  <a:srgbClr val="111111"/>
                </a:solidFill>
                <a:effectLst/>
                <a:latin typeface="TiemposTextWeb"/>
              </a:rPr>
              <a:t>, una firma de servicios web que alojaba uno de los portales de la entidad afectada.</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21</a:t>
            </a:fld>
            <a:endParaRPr lang="en-US"/>
          </a:p>
        </p:txBody>
      </p:sp>
    </p:spTree>
    <p:extLst>
      <p:ext uri="{BB962C8B-B14F-4D97-AF65-F5344CB8AC3E}">
        <p14:creationId xmlns:p14="http://schemas.microsoft.com/office/powerpoint/2010/main" val="10721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Microsoft reconoció </a:t>
            </a:r>
            <a:r>
              <a:rPr lang="es-ES" b="0" i="0" u="none" strike="noStrike" dirty="0">
                <a:solidFill>
                  <a:srgbClr val="185F7D"/>
                </a:solidFill>
                <a:effectLst/>
                <a:latin typeface="TiemposTextWeb"/>
                <a:hlinkClick r:id="rId3" tooltip="Microsoft sufre un ciberataque que ya investiga la Casa Blanca: más de 20.000 compañías se han visto afectadas por un 'hackeo' al software del servidor de correo"/>
              </a:rPr>
              <a:t>en marzo de este año</a:t>
            </a:r>
            <a:r>
              <a:rPr lang="es-ES" b="0" i="0" dirty="0">
                <a:solidFill>
                  <a:srgbClr val="111111"/>
                </a:solidFill>
                <a:effectLst/>
                <a:latin typeface="TiemposTextWeb"/>
              </a:rPr>
              <a:t> que unos ciberdelincuentes presuntamente vinculados con el Gobierno chino estaban aprovechándose de</a:t>
            </a:r>
            <a:r>
              <a:rPr lang="es-ES" b="1" i="0" dirty="0">
                <a:solidFill>
                  <a:srgbClr val="111111"/>
                </a:solidFill>
                <a:effectLst/>
                <a:latin typeface="TiemposTextWeb"/>
              </a:rPr>
              <a:t> una vulnerabilidad hasta ahora desconocida</a:t>
            </a:r>
            <a:r>
              <a:rPr lang="es-ES" b="0" i="0" dirty="0">
                <a:solidFill>
                  <a:srgbClr val="111111"/>
                </a:solidFill>
                <a:effectLst/>
                <a:latin typeface="TiemposTextWeb"/>
              </a:rPr>
              <a:t> en Exchange Server, un software para servidores de correo electrónico. Así, habían conseguido poner la diana en miles de empresas en todo EEUU. </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22</a:t>
            </a:fld>
            <a:endParaRPr lang="en-US"/>
          </a:p>
        </p:txBody>
      </p:sp>
    </p:spTree>
    <p:extLst>
      <p:ext uri="{BB962C8B-B14F-4D97-AF65-F5344CB8AC3E}">
        <p14:creationId xmlns:p14="http://schemas.microsoft.com/office/powerpoint/2010/main" val="1091559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111111"/>
                </a:solidFill>
                <a:effectLst/>
                <a:latin typeface="TiemposTextWeb"/>
              </a:rPr>
              <a:t>Cientos de organizaciones, incluyendo grandes multinacionales o agencias gubernamentales de EEUU del más alto nivel, se vieron afectadas en 2020 por </a:t>
            </a:r>
            <a:r>
              <a:rPr lang="es-ES" b="1" i="0" dirty="0">
                <a:solidFill>
                  <a:srgbClr val="111111"/>
                </a:solidFill>
                <a:effectLst/>
                <a:latin typeface="TiemposTextWeb"/>
              </a:rPr>
              <a:t>una brecha masiva</a:t>
            </a:r>
            <a:r>
              <a:rPr lang="es-ES" b="0" i="0" dirty="0">
                <a:solidFill>
                  <a:srgbClr val="111111"/>
                </a:solidFill>
                <a:effectLst/>
                <a:latin typeface="TiemposTextWeb"/>
              </a:rPr>
              <a:t> después de que los ciberdelincuentes comprometieran la seguridad de</a:t>
            </a:r>
            <a:r>
              <a:rPr lang="es-ES" b="1" i="0" dirty="0">
                <a:solidFill>
                  <a:srgbClr val="111111"/>
                </a:solidFill>
                <a:effectLst/>
                <a:latin typeface="TiemposTextWeb"/>
              </a:rPr>
              <a:t> una proveedora de software llamada </a:t>
            </a:r>
            <a:r>
              <a:rPr lang="es-ES" b="1" i="0" dirty="0" err="1">
                <a:solidFill>
                  <a:srgbClr val="111111"/>
                </a:solidFill>
                <a:effectLst/>
                <a:latin typeface="TiemposTextWeb"/>
              </a:rPr>
              <a:t>SolarWinds</a:t>
            </a:r>
            <a:r>
              <a:rPr lang="es-ES" b="0" i="0" dirty="0">
                <a:solidFill>
                  <a:srgbClr val="111111"/>
                </a:solidFill>
                <a:effectLst/>
                <a:latin typeface="TiemposTextWeb"/>
              </a:rPr>
              <a:t>, y camuflaran un código malicioso en lo que parecía una actualización rutinaria de sus programas.</a:t>
            </a:r>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23</a:t>
            </a:fld>
            <a:endParaRPr lang="en-US"/>
          </a:p>
        </p:txBody>
      </p:sp>
    </p:spTree>
    <p:extLst>
      <p:ext uri="{BB962C8B-B14F-4D97-AF65-F5344CB8AC3E}">
        <p14:creationId xmlns:p14="http://schemas.microsoft.com/office/powerpoint/2010/main" val="58806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BA716-51EC-413D-9BE0-0A5206853E1C}" type="slidenum">
              <a:rPr lang="en-US" smtClean="0"/>
              <a:t>24</a:t>
            </a:fld>
            <a:endParaRPr lang="en-US"/>
          </a:p>
        </p:txBody>
      </p:sp>
    </p:spTree>
    <p:extLst>
      <p:ext uri="{BB962C8B-B14F-4D97-AF65-F5344CB8AC3E}">
        <p14:creationId xmlns:p14="http://schemas.microsoft.com/office/powerpoint/2010/main" val="3474756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69459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6107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201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0138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5760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2985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073294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60131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44898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73046-683D-4F1A-90AF-2A0BBB7314AC}"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9192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108598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C73046-683D-4F1A-90AF-2A0BBB7314AC}"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94665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C73046-683D-4F1A-90AF-2A0BBB7314AC}"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088347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73046-683D-4F1A-90AF-2A0BBB7314AC}"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41254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228263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C73046-683D-4F1A-90AF-2A0BBB7314AC}"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F34BD62-A3D8-4E3F-A0E8-047DDC77FB8A}" type="slidenum">
              <a:rPr lang="en-US" smtClean="0"/>
              <a:t>‹#›</a:t>
            </a:fld>
            <a:endParaRPr lang="en-US"/>
          </a:p>
        </p:txBody>
      </p:sp>
    </p:spTree>
    <p:extLst>
      <p:ext uri="{BB962C8B-B14F-4D97-AF65-F5344CB8AC3E}">
        <p14:creationId xmlns:p14="http://schemas.microsoft.com/office/powerpoint/2010/main" val="385723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0C73046-683D-4F1A-90AF-2A0BBB7314AC}" type="datetimeFigureOut">
              <a:rPr lang="en-US" smtClean="0"/>
              <a:t>11/3/2021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F34BD62-A3D8-4E3F-A0E8-047DDC77FB8A}" type="slidenum">
              <a:rPr lang="en-US" smtClean="0"/>
              <a:t>‹#›</a:t>
            </a:fld>
            <a:endParaRPr lang="en-US"/>
          </a:p>
        </p:txBody>
      </p:sp>
    </p:spTree>
    <p:extLst>
      <p:ext uri="{BB962C8B-B14F-4D97-AF65-F5344CB8AC3E}">
        <p14:creationId xmlns:p14="http://schemas.microsoft.com/office/powerpoint/2010/main" val="2868019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www.cert.fnmt.es/catalogo-de-servicios/sellado-de-tiempo"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www.cert.fnmt.es/catalogo-de-servicios/sellado-de-tiempo"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hyperlink" Target="https://www.axpe-blogs.com/uncategorized/diferencias-entre-certificado-electronico-firma-digital-y-firma-electronica/" TargetMode="External"/><Relationship Id="rId13" Type="http://schemas.openxmlformats.org/officeDocument/2006/relationships/hyperlink" Target="https://www.evidian.com/pdf/wp-strongauth-es.pdf" TargetMode="External"/><Relationship Id="rId3" Type="http://schemas.openxmlformats.org/officeDocument/2006/relationships/hyperlink" Target="https://jorgegarciaherrero.com/que-es-una-brecha-de-seguridad-7-ejemplos/" TargetMode="External"/><Relationship Id="rId7" Type="http://schemas.openxmlformats.org/officeDocument/2006/relationships/hyperlink" Target="http://openaccess.uoc.edu/webapps/o2/bitstream/10609/95806/2/gmorenopeTFM0619.pdf" TargetMode="External"/><Relationship Id="rId12" Type="http://schemas.openxmlformats.org/officeDocument/2006/relationships/hyperlink" Target="https://www.slideserve.com/erol/sistema-de-autenticaci-n-y-autorizaci-n" TargetMode="External"/><Relationship Id="rId2" Type="http://schemas.openxmlformats.org/officeDocument/2006/relationships/hyperlink" Target="https://cerounosoftware.com.mx/2016/08/17/7-conceptos-b%C3%A1sicos-de-seguridad-inform%C3%A1tica/" TargetMode="External"/><Relationship Id="rId1" Type="http://schemas.openxmlformats.org/officeDocument/2006/relationships/slideLayout" Target="../slideLayouts/slideLayout2.xml"/><Relationship Id="rId6" Type="http://schemas.openxmlformats.org/officeDocument/2006/relationships/hyperlink" Target="https://www.xolido.com/lang/xolidosign/modulo/faq-xolidosign-desktop/desktop-faq/441/" TargetMode="External"/><Relationship Id="rId11" Type="http://schemas.openxmlformats.org/officeDocument/2006/relationships/hyperlink" Target="https://virtual.itca.edu.sv/Mediadores/cms/u61_concepto_de_criptografa.html" TargetMode="External"/><Relationship Id="rId5" Type="http://schemas.openxmlformats.org/officeDocument/2006/relationships/hyperlink" Target="https://www.viafirma.com/blog-xnoccio/es/tipos-de-firma-electronica-desde-movil/" TargetMode="External"/><Relationship Id="rId15" Type="http://schemas.openxmlformats.org/officeDocument/2006/relationships/hyperlink" Target="https://www.infosecuritymexico.com/es/blog/herramientas-de-ciberseguridad-para-proteger-tu-empresa.html" TargetMode="External"/><Relationship Id="rId10" Type="http://schemas.openxmlformats.org/officeDocument/2006/relationships/hyperlink" Target="http://sededocumentacion.unizar.es/curso/certificado_firma_sede_tramitacion.pdf" TargetMode="External"/><Relationship Id="rId4" Type="http://schemas.openxmlformats.org/officeDocument/2006/relationships/hyperlink" Target="https://www.businessinsider.es/11-mayores-hackeos-brechas-seguridad-decada-pasada-843097" TargetMode="External"/><Relationship Id="rId9" Type="http://schemas.openxmlformats.org/officeDocument/2006/relationships/hyperlink" Target="https://naps.com.mx/blog/que-es-un-certificado-digital-en-que-es-diferente-de-una-firma-digital/" TargetMode="External"/><Relationship Id="rId14" Type="http://schemas.openxmlformats.org/officeDocument/2006/relationships/hyperlink" Target="https://www.iniseg.es/blog/ciberseguridad/tipologias-de-hacker-whitegrayblack-hat-hacker/"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www.osi.es/sites/default/files/docs/guia-ciberataques/osi-guia-ciberataques.pdf" TargetMode="External"/><Relationship Id="rId2" Type="http://schemas.openxmlformats.org/officeDocument/2006/relationships/hyperlink" Target="https://carnitos.files.wordpress.com/2008/07/el-huevo-del-cuco.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iseg.es/blog/ciberseguridad/hablemos-de-ciberseguridad-v-malware/" TargetMode="External"/><Relationship Id="rId2" Type="http://schemas.openxmlformats.org/officeDocument/2006/relationships/hyperlink" Target="https://www.iniseg.es/blog/ciberseguridad/hablemos-de-ciberseguridad-iii-spam-spim-y-sp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orgegarciaherrero.com/que-es-una-brecha-de-seguridad-7-ejemplos/" TargetMode="External"/><Relationship Id="rId2" Type="http://schemas.openxmlformats.org/officeDocument/2006/relationships/hyperlink" Target="https://www.bez.es/372377462/Ramon-Ware-y-el-negro-del-Whatsapp.html"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s://mexicoindustry.com/documentos-tecnicos/sostic/archivos/informe-de-ciberseguridad-2021.pdf"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exicoindustry.com/documentos-tecnicos/sostic/archivos/informe-de-ciberseguridad-2021.pdf"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81.xml"/><Relationship Id="rId3" Type="http://schemas.openxmlformats.org/officeDocument/2006/relationships/slide" Target="slide31.xml"/><Relationship Id="rId7" Type="http://schemas.openxmlformats.org/officeDocument/2006/relationships/slide" Target="slide61.xml"/><Relationship Id="rId12" Type="http://schemas.openxmlformats.org/officeDocument/2006/relationships/slide" Target="slide7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72.xml"/><Relationship Id="rId5" Type="http://schemas.openxmlformats.org/officeDocument/2006/relationships/slide" Target="slide45.xml"/><Relationship Id="rId10" Type="http://schemas.openxmlformats.org/officeDocument/2006/relationships/slide" Target="slide67.xml"/><Relationship Id="rId4" Type="http://schemas.openxmlformats.org/officeDocument/2006/relationships/slide" Target="slide33.xml"/><Relationship Id="rId9" Type="http://schemas.openxmlformats.org/officeDocument/2006/relationships/slide" Target="slide63.xml"/><Relationship Id="rId14" Type="http://schemas.openxmlformats.org/officeDocument/2006/relationships/slide" Target="slide8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usinessinsider.com/fbi-yahoo-hackers-used-spear-phishing-email-gain-access-500-million-accounts-2017-3"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4.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 Id="rId6" Type="http://schemas.openxmlformats.org/officeDocument/2006/relationships/hyperlink" Target="https://www.securecontrolsframework.com/" TargetMode="External"/><Relationship Id="rId5" Type="http://schemas.openxmlformats.org/officeDocument/2006/relationships/hyperlink" Target="https://nvd.nist.gov/800-53" TargetMode="External"/><Relationship Id="rId4" Type="http://schemas.openxmlformats.org/officeDocument/2006/relationships/hyperlink" Target="https://www.iso.org/obp/ui/es/#iso:std:iso-iec:27000:ed-5:v1:e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isaca.org/Pages/default.aspx"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loudsecurityalliance.org/about/"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owasp.org/index.php/Main_Page" TargetMode="External"/><Relationship Id="rId2" Type="http://schemas.openxmlformats.org/officeDocument/2006/relationships/hyperlink" Target="https://comparacloud.com/seguridad/estandares-segurida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9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slideLayout" Target="../slideLayouts/slideLayout2.xml"/><Relationship Id="rId1" Type="http://schemas.openxmlformats.org/officeDocument/2006/relationships/video" Target="https://www.youtube.com/embed/TM-OT1U3P0k?feature=oembed" TargetMode="Externa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incibe.es/protege-tu-empresa/blog/sabes-funciona-ciberataque-utiliza-ingenieria-social"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avg.com/es/signal/what-is-a-trojan" TargetMode="External"/><Relationship Id="rId2" Type="http://schemas.openxmlformats.org/officeDocument/2006/relationships/hyperlink" Target="https://ciberseguridad.blog/25-tipos-de-ataques-informaticos-y-como-prevenirlo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uhzV5-iFb5E"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l0Rkf2Ut-X0"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p6bF3DPvN4"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11Ww1WF0-0s"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incibe.es/aprendeciberseguridad/ransomware"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4TCS1rQKOnM"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incibe.es/jornadas-incibe-espacios-ciberseguridad/estudiantes/programa-fundamentos-analisis-web"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 Id="rId4" Type="http://schemas.openxmlformats.org/officeDocument/2006/relationships/hyperlink" Target="https://www.incibe.es/sites/default/files/contenidos/guias/doc/guia_glosario_ciberseguridad_metad.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incibe.es/sites/default/files/contenidos/guias/doc/guia_glosario_ciberseguridad_metad.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incp.org.co/que-tipos-de-ciberataques-existe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osi.es/" TargetMode="External"/><Relationship Id="rId2" Type="http://schemas.openxmlformats.org/officeDocument/2006/relationships/hyperlink" Target="https://www.incibe.es/sites/default/files/contenidos/guias/doc/guia_glosario_ciberseguridad_metad.pd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infosecuritymexico.com/es/blog/herramientas-de-ciberseguridad-para-proteger-tu-empresa.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incibe.es/sites/default/files/contenidos/guias/doc/guia_glosario_ciberseguridad_metad.pdf" TargetMode="External"/><Relationship Id="rId2" Type="http://schemas.openxmlformats.org/officeDocument/2006/relationships/hyperlink" Target="https://bluemarasolutions.com/sistemas-de-gestion-de-la-seguridad-de-la-informacion/"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es.wikipedia.org/wiki/Firma_electr%C3%B3nic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es.wikipedia.org/wiki/Firma_digita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firmaelectronica.gob.es/Home/Ciudadanos/Base-Legal.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openaccess.uoc.edu/webapps/o2/bitstream/10609/95806/2/gmorenopeTFM0619.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openaccess.uoc.edu/webapps/o2/bitstream/10609/95806/2/gmorenopeTFM0619.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FA2B-876A-477E-AD07-C1326AE821B9}"/>
              </a:ext>
            </a:extLst>
          </p:cNvPr>
          <p:cNvSpPr>
            <a:spLocks noGrp="1"/>
          </p:cNvSpPr>
          <p:nvPr>
            <p:ph type="ctrTitle"/>
          </p:nvPr>
        </p:nvSpPr>
        <p:spPr>
          <a:xfrm>
            <a:off x="2084116" y="598714"/>
            <a:ext cx="8915399" cy="2262781"/>
          </a:xfrm>
        </p:spPr>
        <p:txBody>
          <a:bodyPr>
            <a:normAutofit/>
          </a:bodyPr>
          <a:lstStyle/>
          <a:p>
            <a:pPr algn="ctr"/>
            <a:r>
              <a:rPr lang="es-ES" sz="3600" dirty="0">
                <a:latin typeface="Liberation Serif"/>
                <a:ea typeface="Noto Sans CJK SC"/>
                <a:cs typeface="Lohit Devanagari"/>
              </a:rPr>
              <a:t>CIBER</a:t>
            </a:r>
            <a:r>
              <a:rPr lang="es-ES" sz="3600" dirty="0">
                <a:effectLst/>
                <a:latin typeface="Liberation Serif"/>
                <a:ea typeface="Noto Sans CJK SC"/>
                <a:cs typeface="Lohit Devanagari"/>
              </a:rPr>
              <a:t>SEGURIDAD INFORMÁTICA Y FIRMA DIGITAL </a:t>
            </a:r>
            <a:endParaRPr lang="en-US" sz="3600" dirty="0"/>
          </a:p>
        </p:txBody>
      </p:sp>
      <p:sp>
        <p:nvSpPr>
          <p:cNvPr id="3" name="Subtitle 2">
            <a:extLst>
              <a:ext uri="{FF2B5EF4-FFF2-40B4-BE49-F238E27FC236}">
                <a16:creationId xmlns:a16="http://schemas.microsoft.com/office/drawing/2014/main" id="{9B6B7C4A-09A9-4DC1-BE3E-3E9C1AD3F6DB}"/>
              </a:ext>
            </a:extLst>
          </p:cNvPr>
          <p:cNvSpPr>
            <a:spLocks noGrp="1"/>
          </p:cNvSpPr>
          <p:nvPr>
            <p:ph type="subTitle" idx="1"/>
          </p:nvPr>
        </p:nvSpPr>
        <p:spPr>
          <a:xfrm>
            <a:off x="-4457700" y="-277700"/>
            <a:ext cx="8915399" cy="1126283"/>
          </a:xfrm>
        </p:spPr>
        <p:txBody>
          <a:bodyPr>
            <a:normAutofit lnSpcReduction="10000"/>
          </a:bodyPr>
          <a:lstStyle/>
          <a:p>
            <a:pPr algn="r"/>
            <a:endParaRPr lang="en-US" dirty="0"/>
          </a:p>
          <a:p>
            <a:pPr algn="r"/>
            <a:endParaRPr lang="en-US" dirty="0"/>
          </a:p>
          <a:p>
            <a:pPr algn="r"/>
            <a:r>
              <a:rPr lang="en-US" dirty="0"/>
              <a:t>Por José Manuel Aroca Fernández</a:t>
            </a:r>
          </a:p>
        </p:txBody>
      </p:sp>
    </p:spTree>
    <p:extLst>
      <p:ext uri="{BB962C8B-B14F-4D97-AF65-F5344CB8AC3E}">
        <p14:creationId xmlns:p14="http://schemas.microsoft.com/office/powerpoint/2010/main" val="1905171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5"/>
            </a:pPr>
            <a:r>
              <a:rPr lang="es-ES" sz="2000" b="1" i="0" dirty="0">
                <a:solidFill>
                  <a:srgbClr val="5A5B5C"/>
                </a:solidFill>
                <a:effectLst/>
                <a:latin typeface="Open Sans" panose="020B0606030504020204" pitchFamily="34" charset="0"/>
              </a:rPr>
              <a:t>Planear las contingencias.</a:t>
            </a:r>
            <a:r>
              <a:rPr lang="es-ES" sz="2000" b="0" i="0" dirty="0">
                <a:solidFill>
                  <a:srgbClr val="5A5B5C"/>
                </a:solidFill>
                <a:effectLst/>
                <a:latin typeface="Open Sans" panose="020B0606030504020204" pitchFamily="34" charset="0"/>
              </a:rPr>
              <a:t> Esto te ayudará a mitigar las consecuencias ante un ataque o una penetración de tu esquema de seguridad. Tener respaldos en anticipado, software de monitoreo y políticas de reacción inmediata ante una eventualidad, permite al departamento de TI y sus administradores reaccionar rápidamente ante una emergencia.</a:t>
            </a:r>
          </a:p>
          <a:p>
            <a:pPr algn="just">
              <a:buFont typeface="+mj-lt"/>
              <a:buAutoNum type="arabicPeriod" startAt="6"/>
            </a:pPr>
            <a:r>
              <a:rPr lang="es-ES" sz="2000" b="1" i="0" dirty="0">
                <a:solidFill>
                  <a:srgbClr val="5A5B5C"/>
                </a:solidFill>
                <a:effectLst/>
                <a:latin typeface="Open Sans" panose="020B0606030504020204" pitchFamily="34" charset="0"/>
              </a:rPr>
              <a:t>Registrar, Registrar y Registrar.</a:t>
            </a:r>
            <a:r>
              <a:rPr lang="es-ES" sz="2000" b="0" i="0" dirty="0">
                <a:solidFill>
                  <a:srgbClr val="5A5B5C"/>
                </a:solidFill>
                <a:effectLst/>
                <a:latin typeface="Open Sans" panose="020B0606030504020204" pitchFamily="34" charset="0"/>
              </a:rPr>
              <a:t> En un estado ideal, la seguridad informática nunca será penetrada por extraños, pero si esto llega a suceder, el evento debe de ser registrado. De hecho, la mayoría de los administradores de TI, llevan tantos registros como sea posible, incluso si no ha sucedido un ataque. Algunas veces las causas de un ataque no son evidentes hasta mucho después del incidente, por eso es importante poder rastrear hacia atrás y hacia adelante en los eventos y cómo sucedieron en el tiempo. Los datos de ataques eventualmente te ayudaran a mejorar la calidad de la seguridad de los sistemas y mejorar la prevención en el futuro. Incluso si inicialmente esas medidas no hacen mucho sentido.</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
        <p:nvSpPr>
          <p:cNvPr id="6" name="Title 1">
            <a:extLst>
              <a:ext uri="{FF2B5EF4-FFF2-40B4-BE49-F238E27FC236}">
                <a16:creationId xmlns:a16="http://schemas.microsoft.com/office/drawing/2014/main" id="{EBC4514C-3C15-4554-B1FE-3E22D908D490}"/>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32312978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07067073-0A83-4302-AE25-247EBECC8C71}"/>
              </a:ext>
            </a:extLst>
          </p:cNvPr>
          <p:cNvPicPr>
            <a:picLocks noChangeAspect="1"/>
          </p:cNvPicPr>
          <p:nvPr/>
        </p:nvPicPr>
        <p:blipFill>
          <a:blip r:embed="rId2"/>
          <a:stretch>
            <a:fillRect/>
          </a:stretch>
        </p:blipFill>
        <p:spPr>
          <a:xfrm>
            <a:off x="574005" y="2173284"/>
            <a:ext cx="11043990" cy="3946685"/>
          </a:xfrm>
          <a:prstGeom prst="rect">
            <a:avLst/>
          </a:prstGeom>
        </p:spPr>
      </p:pic>
    </p:spTree>
    <p:extLst>
      <p:ext uri="{BB962C8B-B14F-4D97-AF65-F5344CB8AC3E}">
        <p14:creationId xmlns:p14="http://schemas.microsoft.com/office/powerpoint/2010/main" val="2205428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A52020D4-A395-4CC1-843D-BD1A782B37BF}"/>
              </a:ext>
            </a:extLst>
          </p:cNvPr>
          <p:cNvPicPr>
            <a:picLocks noChangeAspect="1"/>
          </p:cNvPicPr>
          <p:nvPr/>
        </p:nvPicPr>
        <p:blipFill>
          <a:blip r:embed="rId2"/>
          <a:stretch>
            <a:fillRect/>
          </a:stretch>
        </p:blipFill>
        <p:spPr>
          <a:xfrm>
            <a:off x="769649" y="2062106"/>
            <a:ext cx="11299948" cy="3945290"/>
          </a:xfrm>
          <a:prstGeom prst="rect">
            <a:avLst/>
          </a:prstGeom>
        </p:spPr>
      </p:pic>
    </p:spTree>
    <p:extLst>
      <p:ext uri="{BB962C8B-B14F-4D97-AF65-F5344CB8AC3E}">
        <p14:creationId xmlns:p14="http://schemas.microsoft.com/office/powerpoint/2010/main" val="4972053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99DFE418-2EC0-4A7B-9C9F-25C7E642B037}"/>
              </a:ext>
            </a:extLst>
          </p:cNvPr>
          <p:cNvPicPr>
            <a:picLocks noChangeAspect="1"/>
          </p:cNvPicPr>
          <p:nvPr/>
        </p:nvPicPr>
        <p:blipFill>
          <a:blip r:embed="rId2"/>
          <a:stretch>
            <a:fillRect/>
          </a:stretch>
        </p:blipFill>
        <p:spPr>
          <a:xfrm>
            <a:off x="663321" y="2242075"/>
            <a:ext cx="11238319" cy="3991815"/>
          </a:xfrm>
          <a:prstGeom prst="rect">
            <a:avLst/>
          </a:prstGeom>
        </p:spPr>
      </p:pic>
    </p:spTree>
    <p:extLst>
      <p:ext uri="{BB962C8B-B14F-4D97-AF65-F5344CB8AC3E}">
        <p14:creationId xmlns:p14="http://schemas.microsoft.com/office/powerpoint/2010/main" val="880862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4DC2E5D-1FF5-42F3-8325-B0EFAB565CC7}"/>
              </a:ext>
            </a:extLst>
          </p:cNvPr>
          <p:cNvPicPr>
            <a:picLocks noChangeAspect="1"/>
          </p:cNvPicPr>
          <p:nvPr/>
        </p:nvPicPr>
        <p:blipFill>
          <a:blip r:embed="rId2"/>
          <a:stretch>
            <a:fillRect/>
          </a:stretch>
        </p:blipFill>
        <p:spPr>
          <a:xfrm>
            <a:off x="337999" y="1723069"/>
            <a:ext cx="11166613" cy="3947792"/>
          </a:xfrm>
          <a:prstGeom prst="rect">
            <a:avLst/>
          </a:prstGeom>
        </p:spPr>
      </p:pic>
    </p:spTree>
    <p:extLst>
      <p:ext uri="{BB962C8B-B14F-4D97-AF65-F5344CB8AC3E}">
        <p14:creationId xmlns:p14="http://schemas.microsoft.com/office/powerpoint/2010/main" val="3716157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178AEAD4-6EC0-41C9-93BA-A68CFC5BF531}"/>
              </a:ext>
            </a:extLst>
          </p:cNvPr>
          <p:cNvPicPr>
            <a:picLocks noChangeAspect="1"/>
          </p:cNvPicPr>
          <p:nvPr/>
        </p:nvPicPr>
        <p:blipFill>
          <a:blip r:embed="rId2"/>
          <a:stretch>
            <a:fillRect/>
          </a:stretch>
        </p:blipFill>
        <p:spPr>
          <a:xfrm>
            <a:off x="647926" y="1980190"/>
            <a:ext cx="11190429" cy="4061043"/>
          </a:xfrm>
          <a:prstGeom prst="rect">
            <a:avLst/>
          </a:prstGeom>
        </p:spPr>
      </p:pic>
    </p:spTree>
    <p:extLst>
      <p:ext uri="{BB962C8B-B14F-4D97-AF65-F5344CB8AC3E}">
        <p14:creationId xmlns:p14="http://schemas.microsoft.com/office/powerpoint/2010/main" val="40153939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18BBF13F-117F-4B78-B977-11CF46DDB97D}"/>
              </a:ext>
            </a:extLst>
          </p:cNvPr>
          <p:cNvPicPr>
            <a:picLocks noChangeAspect="1"/>
          </p:cNvPicPr>
          <p:nvPr/>
        </p:nvPicPr>
        <p:blipFill>
          <a:blip r:embed="rId2"/>
          <a:stretch>
            <a:fillRect/>
          </a:stretch>
        </p:blipFill>
        <p:spPr>
          <a:xfrm>
            <a:off x="519568" y="1903822"/>
            <a:ext cx="11387711" cy="4167368"/>
          </a:xfrm>
          <a:prstGeom prst="rect">
            <a:avLst/>
          </a:prstGeom>
        </p:spPr>
      </p:pic>
    </p:spTree>
    <p:extLst>
      <p:ext uri="{BB962C8B-B14F-4D97-AF65-F5344CB8AC3E}">
        <p14:creationId xmlns:p14="http://schemas.microsoft.com/office/powerpoint/2010/main" val="5025413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4" name="Picture 3">
            <a:extLst>
              <a:ext uri="{FF2B5EF4-FFF2-40B4-BE49-F238E27FC236}">
                <a16:creationId xmlns:a16="http://schemas.microsoft.com/office/drawing/2014/main" id="{4A1597C4-3C96-4781-9CC7-8E3A1D5E1317}"/>
              </a:ext>
            </a:extLst>
          </p:cNvPr>
          <p:cNvPicPr>
            <a:picLocks noChangeAspect="1"/>
          </p:cNvPicPr>
          <p:nvPr/>
        </p:nvPicPr>
        <p:blipFill>
          <a:blip r:embed="rId2"/>
          <a:stretch>
            <a:fillRect/>
          </a:stretch>
        </p:blipFill>
        <p:spPr>
          <a:xfrm>
            <a:off x="509364" y="1861292"/>
            <a:ext cx="11360717" cy="4199266"/>
          </a:xfrm>
          <a:prstGeom prst="rect">
            <a:avLst/>
          </a:prstGeom>
        </p:spPr>
      </p:pic>
    </p:spTree>
    <p:extLst>
      <p:ext uri="{BB962C8B-B14F-4D97-AF65-F5344CB8AC3E}">
        <p14:creationId xmlns:p14="http://schemas.microsoft.com/office/powerpoint/2010/main" val="1229824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4677428" cy="420919"/>
          </a:xfrm>
        </p:spPr>
        <p:txBody>
          <a:bodyPr>
            <a:normAutofit/>
          </a:bodyPr>
          <a:lstStyle/>
          <a:p>
            <a:pPr marL="0" indent="0">
              <a:buNone/>
            </a:pPr>
            <a:r>
              <a:rPr lang="en-US" b="0" i="0" dirty="0" err="1">
                <a:solidFill>
                  <a:srgbClr val="1E7F97"/>
                </a:solidFill>
                <a:effectLst/>
                <a:latin typeface="Segoe UI" panose="020B0502040204020203" pitchFamily="34" charset="0"/>
              </a:rPr>
              <a:t>Sellado</a:t>
            </a:r>
            <a:r>
              <a:rPr lang="en-US" b="0" i="0" dirty="0">
                <a:solidFill>
                  <a:srgbClr val="1E7F97"/>
                </a:solidFill>
                <a:effectLst/>
                <a:latin typeface="Segoe UI" panose="020B0502040204020203" pitchFamily="34" charset="0"/>
              </a:rPr>
              <a:t> de </a:t>
            </a:r>
            <a:r>
              <a:rPr lang="en-US" b="0" i="0" dirty="0" err="1">
                <a:solidFill>
                  <a:srgbClr val="1E7F97"/>
                </a:solidFill>
                <a:effectLst/>
                <a:latin typeface="Segoe UI" panose="020B0502040204020203" pitchFamily="34" charset="0"/>
              </a:rPr>
              <a:t>tiempo</a:t>
            </a:r>
            <a:r>
              <a:rPr lang="en-US" b="0" i="0" dirty="0">
                <a:solidFill>
                  <a:srgbClr val="1E7F97"/>
                </a:solidFill>
                <a:effectLst/>
                <a:latin typeface="Segoe UI" panose="020B0502040204020203" pitchFamily="34" charset="0"/>
              </a:rPr>
              <a:t> </a:t>
            </a:r>
            <a:r>
              <a:rPr lang="en-US" b="0" i="0" dirty="0" err="1">
                <a:solidFill>
                  <a:srgbClr val="1E7F97"/>
                </a:solidFill>
                <a:effectLst/>
                <a:latin typeface="Segoe UI" panose="020B0502040204020203" pitchFamily="34" charset="0"/>
              </a:rPr>
              <a:t>Cualificado</a:t>
            </a:r>
            <a:endParaRPr lang="en-US" b="0" i="0" dirty="0">
              <a:solidFill>
                <a:srgbClr val="1E7F97"/>
              </a:solidFill>
              <a:effectLst/>
              <a:latin typeface="Segoe UI" panose="020B0502040204020203" pitchFamily="34" charset="0"/>
            </a:endParaRPr>
          </a:p>
          <a:p>
            <a:pPr marL="0" indent="0">
              <a:buNone/>
            </a:pPr>
            <a:endParaRPr lang="en-US" dirty="0"/>
          </a:p>
        </p:txBody>
      </p:sp>
      <p:sp>
        <p:nvSpPr>
          <p:cNvPr id="7" name="TextBox 6">
            <a:extLst>
              <a:ext uri="{FF2B5EF4-FFF2-40B4-BE49-F238E27FC236}">
                <a16:creationId xmlns:a16="http://schemas.microsoft.com/office/drawing/2014/main" id="{0CE46B0B-D10F-40EE-BE28-7A525D7038B2}"/>
              </a:ext>
            </a:extLst>
          </p:cNvPr>
          <p:cNvSpPr txBox="1"/>
          <p:nvPr/>
        </p:nvSpPr>
        <p:spPr>
          <a:xfrm>
            <a:off x="1418572" y="1844220"/>
            <a:ext cx="10170916" cy="1477328"/>
          </a:xfrm>
          <a:prstGeom prst="rect">
            <a:avLst/>
          </a:prstGeom>
          <a:noFill/>
        </p:spPr>
        <p:txBody>
          <a:bodyPr wrap="square">
            <a:spAutoFit/>
          </a:bodyPr>
          <a:lstStyle/>
          <a:p>
            <a:r>
              <a:rPr lang="es-ES" b="0" i="0" dirty="0">
                <a:solidFill>
                  <a:srgbClr val="222222"/>
                </a:solidFill>
                <a:effectLst/>
                <a:latin typeface="Segoe UI" panose="020B0502040204020203" pitchFamily="34" charset="0"/>
              </a:rPr>
              <a:t>¿Desde qué instante le cubre el seguro que ha contratado? ¿Cuándo se emitió una factura? ¿Presentó a tiempo su reclamación? Cuando se realizan operaciones en Internet el conocimiento del tiempo es importante y solicitar a un tercero de confianza que dé constancia de la fecha y hora es fundamental a la hora de aportar pruebas, garantizar la fuente de tiempo empleada y asegurar la integridad de los datos así sellados.</a:t>
            </a:r>
            <a:endParaRPr lang="es-ES" dirty="0"/>
          </a:p>
        </p:txBody>
      </p:sp>
      <p:sp>
        <p:nvSpPr>
          <p:cNvPr id="8" name="Content Placeholder 2">
            <a:extLst>
              <a:ext uri="{FF2B5EF4-FFF2-40B4-BE49-F238E27FC236}">
                <a16:creationId xmlns:a16="http://schemas.microsoft.com/office/drawing/2014/main" id="{5C74D762-99AA-49F5-A532-B2722A11FE3B}"/>
              </a:ext>
            </a:extLst>
          </p:cNvPr>
          <p:cNvSpPr txBox="1">
            <a:spLocks/>
          </p:cNvSpPr>
          <p:nvPr/>
        </p:nvSpPr>
        <p:spPr>
          <a:xfrm>
            <a:off x="1283893" y="3296094"/>
            <a:ext cx="8915400"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i="0" dirty="0" err="1">
                <a:solidFill>
                  <a:srgbClr val="1E7F97"/>
                </a:solidFill>
                <a:effectLst/>
                <a:latin typeface="Segoe UI" panose="020B0502040204020203" pitchFamily="34" charset="0"/>
              </a:rPr>
              <a:t>Definición</a:t>
            </a:r>
            <a:endParaRPr lang="en-US" b="1" i="0" dirty="0">
              <a:solidFill>
                <a:srgbClr val="1E7F97"/>
              </a:solidFill>
              <a:effectLst/>
              <a:latin typeface="Segoe UI" panose="020B0502040204020203" pitchFamily="34" charset="0"/>
            </a:endParaRPr>
          </a:p>
          <a:p>
            <a:pPr marL="0" indent="0">
              <a:buFont typeface="Wingdings 3" charset="2"/>
              <a:buNone/>
            </a:pPr>
            <a:endParaRPr lang="en-US" dirty="0"/>
          </a:p>
        </p:txBody>
      </p:sp>
      <p:sp>
        <p:nvSpPr>
          <p:cNvPr id="9" name="TextBox 8">
            <a:extLst>
              <a:ext uri="{FF2B5EF4-FFF2-40B4-BE49-F238E27FC236}">
                <a16:creationId xmlns:a16="http://schemas.microsoft.com/office/drawing/2014/main" id="{071B6806-C378-40F4-9E6F-91AF4E003900}"/>
              </a:ext>
            </a:extLst>
          </p:cNvPr>
          <p:cNvSpPr txBox="1"/>
          <p:nvPr/>
        </p:nvSpPr>
        <p:spPr>
          <a:xfrm>
            <a:off x="1283893" y="3717013"/>
            <a:ext cx="10582054" cy="2862322"/>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El sellado de tiempo es un método para probar que un conjunto de datos existió antes de un momento dado y que ninguno de estos datos ha sido modificado desde entonces. El sellado de tiempo cualificado proporciona un valor añadido a la utilización de firma digital ya que ésta por sí sola no proporciona ninguna información acerca del momento de creación de la firma, y en el caso de que el firmante la incluyese, ésta habría sido proporcionada por una de las partes, cuando lo recomendable es que la marca de tiempo sea proporcionada por una tercera parte de confianza.</a:t>
            </a:r>
          </a:p>
          <a:p>
            <a:pPr algn="just"/>
            <a:r>
              <a:rPr lang="es-ES" b="0" i="0" dirty="0">
                <a:solidFill>
                  <a:srgbClr val="222222"/>
                </a:solidFill>
                <a:effectLst/>
                <a:latin typeface="Segoe UI" panose="020B0502040204020203" pitchFamily="34" charset="0"/>
              </a:rPr>
              <a:t>La FNMT-RCM dispone de la infraestructura técnica necesaria para la realización de los servicios de sellado electrónico de tiempo cualificado y cuenta con una larga experiencia en el sector sujeto a lo establecido en la legislación vigente como tercera parte de confianza. La definición del servicio de sellado de tiempo cualificado está basada en las especificaciones del estándar IETF-PKIX RFC-3161.</a:t>
            </a:r>
          </a:p>
        </p:txBody>
      </p:sp>
      <p:sp>
        <p:nvSpPr>
          <p:cNvPr id="10" name="Content Placeholder 2">
            <a:extLst>
              <a:ext uri="{FF2B5EF4-FFF2-40B4-BE49-F238E27FC236}">
                <a16:creationId xmlns:a16="http://schemas.microsoft.com/office/drawing/2014/main" id="{5B6CFDD7-17FE-48D9-BC80-B3B678559104}"/>
              </a:ext>
            </a:extLst>
          </p:cNvPr>
          <p:cNvSpPr txBox="1">
            <a:spLocks/>
          </p:cNvSpPr>
          <p:nvPr/>
        </p:nvSpPr>
        <p:spPr>
          <a:xfrm>
            <a:off x="10994065" y="233432"/>
            <a:ext cx="871882"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solidFill>
                  <a:srgbClr val="1E7F97"/>
                </a:solidFill>
                <a:latin typeface="Segoe UI" panose="020B0502040204020203" pitchFamily="34" charset="0"/>
                <a:hlinkClick r:id="rId2"/>
              </a:rPr>
              <a:t>Ceres</a:t>
            </a:r>
            <a:endParaRPr lang="en-US" dirty="0">
              <a:solidFill>
                <a:srgbClr val="1E7F97"/>
              </a:solidFill>
              <a:latin typeface="Segoe UI" panose="020B0502040204020203" pitchFamily="34" charset="0"/>
            </a:endParaRPr>
          </a:p>
          <a:p>
            <a:pPr marL="0" indent="0">
              <a:buFont typeface="Wingdings 3" charset="2"/>
              <a:buNone/>
            </a:pPr>
            <a:endParaRPr lang="en-US" dirty="0"/>
          </a:p>
        </p:txBody>
      </p:sp>
    </p:spTree>
    <p:extLst>
      <p:ext uri="{BB962C8B-B14F-4D97-AF65-F5344CB8AC3E}">
        <p14:creationId xmlns:p14="http://schemas.microsoft.com/office/powerpoint/2010/main" val="1122532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marL="0" indent="0">
              <a:buNone/>
            </a:pPr>
            <a:r>
              <a:rPr lang="en-US" b="1" i="0" dirty="0">
                <a:solidFill>
                  <a:srgbClr val="1E7F97"/>
                </a:solidFill>
                <a:effectLst/>
                <a:latin typeface="Segoe UI" panose="020B0502040204020203" pitchFamily="34" charset="0"/>
              </a:rPr>
              <a:t>Fuente de </a:t>
            </a:r>
            <a:r>
              <a:rPr lang="en-US" b="1" i="0" dirty="0" err="1">
                <a:solidFill>
                  <a:srgbClr val="1E7F97"/>
                </a:solidFill>
                <a:effectLst/>
                <a:latin typeface="Segoe UI" panose="020B0502040204020203" pitchFamily="34" charset="0"/>
              </a:rPr>
              <a:t>Tiempo</a:t>
            </a:r>
            <a:r>
              <a:rPr lang="en-US" b="1" i="0" dirty="0">
                <a:solidFill>
                  <a:srgbClr val="1E7F97"/>
                </a:solidFill>
                <a:effectLst/>
                <a:latin typeface="Segoe UI" panose="020B0502040204020203" pitchFamily="34" charset="0"/>
              </a:rPr>
              <a:t> Segura</a:t>
            </a:r>
          </a:p>
          <a:p>
            <a:pPr marL="0" indent="0">
              <a:buNone/>
            </a:pPr>
            <a:endParaRPr lang="en-US" dirty="0"/>
          </a:p>
        </p:txBody>
      </p:sp>
      <p:sp>
        <p:nvSpPr>
          <p:cNvPr id="10" name="TextBox 9">
            <a:extLst>
              <a:ext uri="{FF2B5EF4-FFF2-40B4-BE49-F238E27FC236}">
                <a16:creationId xmlns:a16="http://schemas.microsoft.com/office/drawing/2014/main" id="{23CB3A85-F09E-4B68-95B6-33CFC4ACBE73}"/>
              </a:ext>
            </a:extLst>
          </p:cNvPr>
          <p:cNvSpPr txBox="1"/>
          <p:nvPr/>
        </p:nvSpPr>
        <p:spPr>
          <a:xfrm>
            <a:off x="1087890" y="1885001"/>
            <a:ext cx="10582054" cy="2031325"/>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Para asociar los datos con un instante determinado en la línea del tiempo es necesario utilizar una Autoridad de Sellado de Tiempo Cualificado (QTSA - </a:t>
            </a:r>
            <a:r>
              <a:rPr lang="es-ES" b="0" i="0" dirty="0" err="1">
                <a:solidFill>
                  <a:srgbClr val="222222"/>
                </a:solidFill>
                <a:effectLst/>
                <a:latin typeface="Segoe UI" panose="020B0502040204020203" pitchFamily="34" charset="0"/>
              </a:rPr>
              <a:t>Qualified</a:t>
            </a:r>
            <a:r>
              <a:rPr lang="es-ES" b="0" i="0" dirty="0">
                <a:solidFill>
                  <a:srgbClr val="222222"/>
                </a:solidFill>
                <a:effectLst/>
                <a:latin typeface="Segoe UI" panose="020B0502040204020203" pitchFamily="34" charset="0"/>
              </a:rPr>
              <a:t> Time </a:t>
            </a:r>
            <a:r>
              <a:rPr lang="es-ES" b="0" i="0" dirty="0" err="1">
                <a:solidFill>
                  <a:srgbClr val="222222"/>
                </a:solidFill>
                <a:effectLst/>
                <a:latin typeface="Segoe UI" panose="020B0502040204020203" pitchFamily="34" charset="0"/>
              </a:rPr>
              <a:t>Stamp</a:t>
            </a:r>
            <a:r>
              <a:rPr lang="es-ES" b="0" i="0" dirty="0">
                <a:solidFill>
                  <a:srgbClr val="222222"/>
                </a:solidFill>
                <a:effectLst/>
                <a:latin typeface="Segoe UI" panose="020B0502040204020203" pitchFamily="34" charset="0"/>
              </a:rPr>
              <a:t> </a:t>
            </a:r>
            <a:r>
              <a:rPr lang="es-ES" b="0" i="0" dirty="0" err="1">
                <a:solidFill>
                  <a:srgbClr val="222222"/>
                </a:solidFill>
                <a:effectLst/>
                <a:latin typeface="Segoe UI" panose="020B0502040204020203" pitchFamily="34" charset="0"/>
              </a:rPr>
              <a:t>Authority</a:t>
            </a:r>
            <a:r>
              <a:rPr lang="es-ES" b="0" i="0" dirty="0">
                <a:solidFill>
                  <a:srgbClr val="222222"/>
                </a:solidFill>
                <a:effectLst/>
                <a:latin typeface="Segoe UI" panose="020B0502040204020203" pitchFamily="34" charset="0"/>
              </a:rPr>
              <a:t>) como tercera parte de confianza. Dicho instante será obtenido por una fuente de tiempo segura, que en el caso de la FNMT-RCM es la del Real Observatorio de la Armada que proporciona la base de la hora legal en todo el territorio nacional (R. D. 23 octubre 1992, núm. 1308/1992).</a:t>
            </a:r>
          </a:p>
          <a:p>
            <a:pPr algn="just"/>
            <a:r>
              <a:rPr lang="es-ES" b="0" i="0" dirty="0">
                <a:solidFill>
                  <a:srgbClr val="222222"/>
                </a:solidFill>
                <a:effectLst/>
                <a:latin typeface="Segoe UI" panose="020B0502040204020203" pitchFamily="34" charset="0"/>
              </a:rPr>
              <a:t>Una vez recibida la marca de tiempo se distribuye a la Autoridad de Fechado Digital haciendo uso del protocolo NTP (Network Time </a:t>
            </a:r>
            <a:r>
              <a:rPr lang="es-ES" b="0" i="0" dirty="0" err="1">
                <a:solidFill>
                  <a:srgbClr val="222222"/>
                </a:solidFill>
                <a:effectLst/>
                <a:latin typeface="Segoe UI" panose="020B0502040204020203" pitchFamily="34" charset="0"/>
              </a:rPr>
              <a:t>Protocol</a:t>
            </a:r>
            <a:r>
              <a:rPr lang="es-ES" b="0" i="0" dirty="0">
                <a:solidFill>
                  <a:srgbClr val="222222"/>
                </a:solidFill>
                <a:effectLst/>
                <a:latin typeface="Segoe UI" panose="020B0502040204020203" pitchFamily="34" charset="0"/>
              </a:rPr>
              <a:t>) con una precisión de hasta varios microsegundos.</a:t>
            </a:r>
          </a:p>
        </p:txBody>
      </p:sp>
    </p:spTree>
    <p:extLst>
      <p:ext uri="{BB962C8B-B14F-4D97-AF65-F5344CB8AC3E}">
        <p14:creationId xmlns:p14="http://schemas.microsoft.com/office/powerpoint/2010/main" val="29946337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marL="0" indent="0">
              <a:buNone/>
            </a:pPr>
            <a:r>
              <a:rPr lang="en-US" b="1" i="0" dirty="0">
                <a:solidFill>
                  <a:srgbClr val="1E7F97"/>
                </a:solidFill>
                <a:effectLst/>
                <a:latin typeface="Segoe UI" panose="020B0502040204020203" pitchFamily="34" charset="0"/>
              </a:rPr>
              <a:t>Base legal</a:t>
            </a:r>
          </a:p>
          <a:p>
            <a:pPr marL="0" indent="0">
              <a:buNone/>
            </a:pPr>
            <a:endParaRPr lang="en-US" dirty="0"/>
          </a:p>
        </p:txBody>
      </p:sp>
      <p:sp>
        <p:nvSpPr>
          <p:cNvPr id="10" name="TextBox 9">
            <a:extLst>
              <a:ext uri="{FF2B5EF4-FFF2-40B4-BE49-F238E27FC236}">
                <a16:creationId xmlns:a16="http://schemas.microsoft.com/office/drawing/2014/main" id="{23CB3A85-F09E-4B68-95B6-33CFC4ACBE73}"/>
              </a:ext>
            </a:extLst>
          </p:cNvPr>
          <p:cNvSpPr txBox="1"/>
          <p:nvPr/>
        </p:nvSpPr>
        <p:spPr>
          <a:xfrm>
            <a:off x="1087890" y="1885001"/>
            <a:ext cx="10582054" cy="4247317"/>
          </a:xfrm>
          <a:prstGeom prst="rect">
            <a:avLst/>
          </a:prstGeom>
          <a:noFill/>
        </p:spPr>
        <p:txBody>
          <a:bodyPr wrap="square">
            <a:spAutoFit/>
          </a:bodyPr>
          <a:lstStyle/>
          <a:p>
            <a:pPr algn="just"/>
            <a:r>
              <a:rPr lang="es-ES" b="0" i="0" dirty="0">
                <a:solidFill>
                  <a:srgbClr val="222222"/>
                </a:solidFill>
                <a:effectLst/>
                <a:latin typeface="Segoe UI" panose="020B0502040204020203" pitchFamily="34" charset="0"/>
              </a:rPr>
              <a:t>La FNMT-RCM desarrolló su servicio de sellado de tiempo para la DG XXII de la Unión Europea en el año 1998, desde entonces este servicio está operativo para entidades públicas y privadas dando fehaciencia al momento en que se realiza una transacción.</a:t>
            </a:r>
          </a:p>
          <a:p>
            <a:pPr algn="just"/>
            <a:r>
              <a:rPr lang="es-ES" b="0" i="0" dirty="0">
                <a:solidFill>
                  <a:srgbClr val="222222"/>
                </a:solidFill>
                <a:effectLst/>
                <a:latin typeface="Segoe UI" panose="020B0502040204020203" pitchFamily="34" charset="0"/>
              </a:rPr>
              <a:t>Este servicio es demostrativo de las capacidades de I+D+I de la FNMT-RCM, que tras desarrollar el servicio, postuló a sus colaboradores como redactores de la normativa ISO sobre sellado de tiempo y consiguió en Octubre de 2002 que dicha norma fuese aprobada por unanimidad como norma internacional ISO/IEC 18014. Desde entonces dicho servicio ha sido objeto de las correspondientes actualizaciones tecnológicas para dar cumplimiento a las nuevas necesidades de uso y normativas.</a:t>
            </a:r>
          </a:p>
          <a:p>
            <a:pPr algn="just"/>
            <a:r>
              <a:rPr lang="es-ES" b="0" i="0" dirty="0">
                <a:solidFill>
                  <a:srgbClr val="222222"/>
                </a:solidFill>
                <a:effectLst/>
                <a:latin typeface="Segoe UI" panose="020B0502040204020203" pitchFamily="34" charset="0"/>
              </a:rPr>
              <a:t>Para el ámbito de las Administraciones Públicas, la Ley de Contratación del Sector Público 30/2007 en el artículo 42 del Titulo 1 especifica la necesidad por parte de los organismos públicos a difundir su perfil de contratante a través de Internet y que el sistema informático que soporte dicho perfil cuente con un dispositivo que permita acreditar fehacientemente el momento de inicio de la difusión de la información.</a:t>
            </a:r>
          </a:p>
          <a:p>
            <a:pPr algn="just"/>
            <a:r>
              <a:rPr lang="es-ES" b="0" i="0" dirty="0">
                <a:solidFill>
                  <a:srgbClr val="222222"/>
                </a:solidFill>
                <a:effectLst/>
                <a:latin typeface="Segoe UI" panose="020B0502040204020203" pitchFamily="34" charset="0"/>
              </a:rPr>
              <a:t>Dar cumplimiento a esta ley con sus exigencias técnicas, implica que sólo los sellos emitidos por un Prestador de Servicios de Certificación reconocido pueden ofrecer la fiabilidad exigida por la Ley.</a:t>
            </a:r>
          </a:p>
        </p:txBody>
      </p:sp>
    </p:spTree>
    <p:extLst>
      <p:ext uri="{BB962C8B-B14F-4D97-AF65-F5344CB8AC3E}">
        <p14:creationId xmlns:p14="http://schemas.microsoft.com/office/powerpoint/2010/main" val="62711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400" dirty="0"/>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7"/>
            </a:pPr>
            <a:r>
              <a:rPr lang="es-ES" sz="2000" b="1" i="0" dirty="0">
                <a:solidFill>
                  <a:srgbClr val="5A5B5C"/>
                </a:solidFill>
                <a:effectLst/>
                <a:latin typeface="Open Sans" panose="020B0606030504020204" pitchFamily="34" charset="0"/>
              </a:rPr>
              <a:t>Realiza pruebas frecuentemente.</a:t>
            </a:r>
            <a:r>
              <a:rPr lang="es-ES" sz="2000" b="0" i="0" dirty="0">
                <a:solidFill>
                  <a:srgbClr val="5A5B5C"/>
                </a:solidFill>
                <a:effectLst/>
                <a:latin typeface="Open Sans" panose="020B0606030504020204" pitchFamily="34" charset="0"/>
              </a:rPr>
              <a:t> Los hackers están constantemente puliendo y mejorando su armamento con técnicas cada vez más complejas, lo que significa que la seguridad informática debe evolucionar para mantener el ritmo. Los administradores de TI deben ejecutar pruebas, análisis de vulnerabilidades, actualizar el plan de recuperación de desastres, verificar que todos los elementos del plan de continuidad de negocio en caso de ataques están al día, etc.</a:t>
            </a:r>
          </a:p>
          <a:p>
            <a:pPr marL="0" indent="0" algn="just">
              <a:buNone/>
            </a:pPr>
            <a:endParaRPr lang="es-ES" sz="2000" dirty="0">
              <a:solidFill>
                <a:srgbClr val="5A5B5C"/>
              </a:solidFill>
              <a:latin typeface="Open Sans" panose="020B0606030504020204" pitchFamily="34" charset="0"/>
            </a:endParaRPr>
          </a:p>
          <a:p>
            <a:pPr marL="0" indent="0" algn="just">
              <a:buNone/>
            </a:pPr>
            <a:r>
              <a:rPr lang="es-ES" sz="2000" b="0" i="0" dirty="0">
                <a:solidFill>
                  <a:srgbClr val="5A5B5C"/>
                </a:solidFill>
                <a:effectLst/>
                <a:latin typeface="Open Sans" panose="020B0606030504020204" pitchFamily="34" charset="0"/>
              </a:rPr>
              <a:t>La seguridad informática es un trabajo muy retador que requiere atención en todos los detalles al mismo tiempo y un alto nivel de conciencia de riesgo. Muchas de las tareas lucen complejas a primera vista, sin embargo, la seguridad informática se puede fragmentar en pasos básicos y así lograr simplificar los procesos para de esta manera, tratar de hacer más simple su diseño y ejecución y lograr que los administradores de TI tengan siempre un nivel de protección </a:t>
            </a:r>
            <a:r>
              <a:rPr lang="es-ES" sz="2000" b="0" i="0" dirty="0" err="1">
                <a:solidFill>
                  <a:srgbClr val="5A5B5C"/>
                </a:solidFill>
                <a:effectLst/>
                <a:latin typeface="Open Sans" panose="020B0606030504020204" pitchFamily="34" charset="0"/>
              </a:rPr>
              <a:t>adeucado</a:t>
            </a:r>
            <a:r>
              <a:rPr lang="es-ES" sz="2000" b="0" i="0" dirty="0">
                <a:solidFill>
                  <a:srgbClr val="5A5B5C"/>
                </a:solidFill>
                <a:effectLst/>
                <a:latin typeface="Open Sans" panose="020B0606030504020204" pitchFamily="34" charset="0"/>
              </a:rPr>
              <a:t> para soportar la misión crítica de la organización.</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Tree>
    <p:extLst>
      <p:ext uri="{BB962C8B-B14F-4D97-AF65-F5344CB8AC3E}">
        <p14:creationId xmlns:p14="http://schemas.microsoft.com/office/powerpoint/2010/main" val="84382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741F5E46-8440-47DC-B111-7DF9206134D1}"/>
              </a:ext>
            </a:extLst>
          </p:cNvPr>
          <p:cNvPicPr>
            <a:picLocks noChangeAspect="1"/>
          </p:cNvPicPr>
          <p:nvPr/>
        </p:nvPicPr>
        <p:blipFill>
          <a:blip r:embed="rId2"/>
          <a:stretch>
            <a:fillRect/>
          </a:stretch>
        </p:blipFill>
        <p:spPr>
          <a:xfrm>
            <a:off x="1499546" y="1885734"/>
            <a:ext cx="9192908" cy="3086531"/>
          </a:xfrm>
          <a:prstGeom prst="rect">
            <a:avLst/>
          </a:prstGeom>
        </p:spPr>
      </p:pic>
    </p:spTree>
    <p:extLst>
      <p:ext uri="{BB962C8B-B14F-4D97-AF65-F5344CB8AC3E}">
        <p14:creationId xmlns:p14="http://schemas.microsoft.com/office/powerpoint/2010/main" val="33947690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BE34CBC5-DC9C-4E01-BAC0-38AD5A1E01B7}"/>
              </a:ext>
            </a:extLst>
          </p:cNvPr>
          <p:cNvPicPr>
            <a:picLocks noChangeAspect="1"/>
          </p:cNvPicPr>
          <p:nvPr/>
        </p:nvPicPr>
        <p:blipFill>
          <a:blip r:embed="rId2"/>
          <a:stretch>
            <a:fillRect/>
          </a:stretch>
        </p:blipFill>
        <p:spPr>
          <a:xfrm>
            <a:off x="1528125" y="1871445"/>
            <a:ext cx="9135750" cy="3115110"/>
          </a:xfrm>
          <a:prstGeom prst="rect">
            <a:avLst/>
          </a:prstGeom>
        </p:spPr>
      </p:pic>
    </p:spTree>
    <p:extLst>
      <p:ext uri="{BB962C8B-B14F-4D97-AF65-F5344CB8AC3E}">
        <p14:creationId xmlns:p14="http://schemas.microsoft.com/office/powerpoint/2010/main" val="7899631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SELLADO DE TIEMPO</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66E98C70-0CDF-43B1-AC7F-7E43A19F96E1}"/>
              </a:ext>
            </a:extLst>
          </p:cNvPr>
          <p:cNvPicPr>
            <a:picLocks noChangeAspect="1"/>
          </p:cNvPicPr>
          <p:nvPr/>
        </p:nvPicPr>
        <p:blipFill>
          <a:blip r:embed="rId2"/>
          <a:stretch>
            <a:fillRect/>
          </a:stretch>
        </p:blipFill>
        <p:spPr>
          <a:xfrm>
            <a:off x="1518598" y="1876208"/>
            <a:ext cx="9154803" cy="3105583"/>
          </a:xfrm>
          <a:prstGeom prst="rect">
            <a:avLst/>
          </a:prstGeom>
        </p:spPr>
      </p:pic>
    </p:spTree>
    <p:extLst>
      <p:ext uri="{BB962C8B-B14F-4D97-AF65-F5344CB8AC3E}">
        <p14:creationId xmlns:p14="http://schemas.microsoft.com/office/powerpoint/2010/main" val="2206023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4677428" cy="420919"/>
          </a:xfrm>
        </p:spPr>
        <p:txBody>
          <a:bodyPr>
            <a:normAutofit/>
          </a:bodyPr>
          <a:lstStyle/>
          <a:p>
            <a:pPr marL="0" indent="0">
              <a:buNone/>
            </a:pPr>
            <a:r>
              <a:rPr lang="en-US" b="0" i="0" dirty="0" err="1">
                <a:solidFill>
                  <a:srgbClr val="1E7F97"/>
                </a:solidFill>
                <a:effectLst/>
                <a:latin typeface="Segoe UI" panose="020B0502040204020203" pitchFamily="34" charset="0"/>
              </a:rPr>
              <a:t>Validación</a:t>
            </a:r>
            <a:r>
              <a:rPr lang="en-US" b="0" i="0" dirty="0">
                <a:solidFill>
                  <a:srgbClr val="1E7F97"/>
                </a:solidFill>
                <a:effectLst/>
                <a:latin typeface="Segoe UI" panose="020B0502040204020203" pitchFamily="34" charset="0"/>
              </a:rPr>
              <a:t> de </a:t>
            </a:r>
            <a:r>
              <a:rPr lang="en-US" b="0" i="0" dirty="0" err="1">
                <a:solidFill>
                  <a:srgbClr val="1E7F97"/>
                </a:solidFill>
                <a:effectLst/>
                <a:latin typeface="Segoe UI" panose="020B0502040204020203" pitchFamily="34" charset="0"/>
              </a:rPr>
              <a:t>Certificados</a:t>
            </a:r>
            <a:endParaRPr lang="en-US" b="0" i="0" dirty="0">
              <a:solidFill>
                <a:srgbClr val="1E7F97"/>
              </a:solidFill>
              <a:effectLst/>
              <a:latin typeface="Segoe UI" panose="020B0502040204020203" pitchFamily="34" charset="0"/>
            </a:endParaRPr>
          </a:p>
          <a:p>
            <a:pPr marL="0" indent="0">
              <a:buNone/>
            </a:pPr>
            <a:endParaRPr lang="en-US" dirty="0"/>
          </a:p>
        </p:txBody>
      </p:sp>
      <p:sp>
        <p:nvSpPr>
          <p:cNvPr id="10" name="Content Placeholder 2">
            <a:extLst>
              <a:ext uri="{FF2B5EF4-FFF2-40B4-BE49-F238E27FC236}">
                <a16:creationId xmlns:a16="http://schemas.microsoft.com/office/drawing/2014/main" id="{5B6CFDD7-17FE-48D9-BC80-B3B678559104}"/>
              </a:ext>
            </a:extLst>
          </p:cNvPr>
          <p:cNvSpPr txBox="1">
            <a:spLocks/>
          </p:cNvSpPr>
          <p:nvPr/>
        </p:nvSpPr>
        <p:spPr>
          <a:xfrm>
            <a:off x="10994065" y="233432"/>
            <a:ext cx="871882" cy="4209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solidFill>
                  <a:srgbClr val="1E7F97"/>
                </a:solidFill>
                <a:latin typeface="Segoe UI" panose="020B0502040204020203" pitchFamily="34" charset="0"/>
                <a:hlinkClick r:id="rId2"/>
              </a:rPr>
              <a:t>Ceres</a:t>
            </a:r>
            <a:endParaRPr lang="en-US" dirty="0">
              <a:solidFill>
                <a:srgbClr val="1E7F97"/>
              </a:solidFill>
              <a:latin typeface="Segoe UI" panose="020B0502040204020203" pitchFamily="34" charset="0"/>
            </a:endParaRPr>
          </a:p>
          <a:p>
            <a:pPr marL="0" indent="0">
              <a:buFont typeface="Wingdings 3" charset="2"/>
              <a:buNone/>
            </a:pPr>
            <a:endParaRPr lang="en-US" dirty="0"/>
          </a:p>
        </p:txBody>
      </p:sp>
      <p:sp>
        <p:nvSpPr>
          <p:cNvPr id="15" name="TextBox 14">
            <a:extLst>
              <a:ext uri="{FF2B5EF4-FFF2-40B4-BE49-F238E27FC236}">
                <a16:creationId xmlns:a16="http://schemas.microsoft.com/office/drawing/2014/main" id="{8624D5F4-64F1-4B40-8986-3FDF348B072F}"/>
              </a:ext>
            </a:extLst>
          </p:cNvPr>
          <p:cNvSpPr txBox="1"/>
          <p:nvPr/>
        </p:nvSpPr>
        <p:spPr>
          <a:xfrm>
            <a:off x="1418572" y="1723069"/>
            <a:ext cx="4227316" cy="3970318"/>
          </a:xfrm>
          <a:prstGeom prst="rect">
            <a:avLst/>
          </a:prstGeom>
          <a:noFill/>
        </p:spPr>
        <p:txBody>
          <a:bodyPr wrap="square">
            <a:spAutoFit/>
          </a:bodyPr>
          <a:lstStyle/>
          <a:p>
            <a:r>
              <a:rPr lang="es-ES" b="0" i="0" dirty="0">
                <a:solidFill>
                  <a:srgbClr val="222222"/>
                </a:solidFill>
                <a:effectLst/>
                <a:latin typeface="Segoe UI" panose="020B0502040204020203" pitchFamily="34" charset="0"/>
              </a:rPr>
              <a:t>Uno de los usos de los certificados electrónicos por parte de terceras personas es la verificación de firmas electrónicas efectuadas por el titular del certificado. Sin embargo, aunque la firma electrónica de un determinado documento sea verificada y sea correcta, puede que el certificado haya superado su periodo de validez o que el poseedor haya invalidado ese certificado con anterioridad a la realización de esa firma. Siempre que se verifique una firma se debe comprobar la validez del certificado del firmante.</a:t>
            </a:r>
            <a:endParaRPr lang="es-ES" dirty="0"/>
          </a:p>
        </p:txBody>
      </p:sp>
      <p:graphicFrame>
        <p:nvGraphicFramePr>
          <p:cNvPr id="12" name="Table 11">
            <a:extLst>
              <a:ext uri="{FF2B5EF4-FFF2-40B4-BE49-F238E27FC236}">
                <a16:creationId xmlns:a16="http://schemas.microsoft.com/office/drawing/2014/main" id="{120E47E5-85A1-40D1-8234-CE4EE9D51231}"/>
              </a:ext>
            </a:extLst>
          </p:cNvPr>
          <p:cNvGraphicFramePr>
            <a:graphicFrameLocks noGrp="1"/>
          </p:cNvGraphicFramePr>
          <p:nvPr>
            <p:extLst>
              <p:ext uri="{D42A27DB-BD31-4B8C-83A1-F6EECF244321}">
                <p14:modId xmlns:p14="http://schemas.microsoft.com/office/powerpoint/2010/main" val="755591467"/>
              </p:ext>
            </p:extLst>
          </p:nvPr>
        </p:nvGraphicFramePr>
        <p:xfrm>
          <a:off x="6546114" y="1644501"/>
          <a:ext cx="4958500" cy="4160877"/>
        </p:xfrm>
        <a:graphic>
          <a:graphicData uri="http://schemas.openxmlformats.org/drawingml/2006/table">
            <a:tbl>
              <a:tblPr/>
              <a:tblGrid>
                <a:gridCol w="1239625">
                  <a:extLst>
                    <a:ext uri="{9D8B030D-6E8A-4147-A177-3AD203B41FA5}">
                      <a16:colId xmlns:a16="http://schemas.microsoft.com/office/drawing/2014/main" val="1318767776"/>
                    </a:ext>
                  </a:extLst>
                </a:gridCol>
                <a:gridCol w="1239625">
                  <a:extLst>
                    <a:ext uri="{9D8B030D-6E8A-4147-A177-3AD203B41FA5}">
                      <a16:colId xmlns:a16="http://schemas.microsoft.com/office/drawing/2014/main" val="4262817709"/>
                    </a:ext>
                  </a:extLst>
                </a:gridCol>
                <a:gridCol w="1239625">
                  <a:extLst>
                    <a:ext uri="{9D8B030D-6E8A-4147-A177-3AD203B41FA5}">
                      <a16:colId xmlns:a16="http://schemas.microsoft.com/office/drawing/2014/main" val="779011647"/>
                    </a:ext>
                  </a:extLst>
                </a:gridCol>
                <a:gridCol w="1239625">
                  <a:extLst>
                    <a:ext uri="{9D8B030D-6E8A-4147-A177-3AD203B41FA5}">
                      <a16:colId xmlns:a16="http://schemas.microsoft.com/office/drawing/2014/main" val="2037447583"/>
                    </a:ext>
                  </a:extLst>
                </a:gridCol>
              </a:tblGrid>
              <a:tr h="229176">
                <a:tc gridSpan="4">
                  <a:txBody>
                    <a:bodyPr/>
                    <a:lstStyle/>
                    <a:p>
                      <a:r>
                        <a:rPr lang="es-ES" sz="1300"/>
                        <a:t>Servicios de validación por CA</a:t>
                      </a:r>
                    </a:p>
                  </a:txBody>
                  <a:tcPr marL="6950" marR="6950" marT="6950" marB="6950" anchor="ctr">
                    <a:lnB w="12700" cap="flat" cmpd="sng" algn="ctr">
                      <a:solidFill>
                        <a:schemeClr val="tx1"/>
                      </a:solidFill>
                      <a:prstDash val="solid"/>
                      <a:round/>
                      <a:headEnd type="none" w="med" len="med"/>
                      <a:tailEnd type="none" w="med" len="med"/>
                    </a:lnB>
                    <a:solidFill>
                      <a:srgbClr val="FFFFFF"/>
                    </a:solidFill>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67433629"/>
                  </a:ext>
                </a:extLst>
              </a:tr>
              <a:tr h="872058">
                <a:tc>
                  <a:txBody>
                    <a:bodyPr/>
                    <a:lstStyle/>
                    <a:p>
                      <a:pPr algn="ctr"/>
                      <a:r>
                        <a:rPr lang="en-US" sz="1300" dirty="0" err="1">
                          <a:effectLst/>
                        </a:rPr>
                        <a:t>Autoridad</a:t>
                      </a:r>
                      <a:r>
                        <a:rPr lang="en-US" sz="1300" dirty="0">
                          <a:effectLst/>
                        </a:rPr>
                        <a:t> de </a:t>
                      </a:r>
                      <a:r>
                        <a:rPr lang="en-US" sz="1300" dirty="0" err="1">
                          <a:effectLst/>
                        </a:rPr>
                        <a:t>Certificación</a:t>
                      </a:r>
                      <a:r>
                        <a:rPr lang="en-US" sz="1300" dirty="0">
                          <a:effectLst/>
                        </a:rPr>
                        <a:t> (AC)</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dirty="0">
                          <a:effectLst/>
                        </a:rPr>
                        <a:t>OCSP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a:effectLst/>
                        </a:rPr>
                        <a:t>Protocolo LDAP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300">
                          <a:effectLst/>
                        </a:rPr>
                        <a:t>Protocolo HTTP</a:t>
                      </a:r>
                    </a:p>
                  </a:txBody>
                  <a:tcPr marL="6950" marR="6950" marT="6950" marB="69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27992121"/>
                  </a:ext>
                </a:extLst>
              </a:tr>
              <a:tr h="657764">
                <a:tc>
                  <a:txBody>
                    <a:bodyPr/>
                    <a:lstStyle/>
                    <a:p>
                      <a:pPr fontAlgn="t"/>
                      <a:r>
                        <a:rPr lang="en-US" sz="1300" dirty="0">
                          <a:effectLst/>
                        </a:rPr>
                        <a:t>AC FNMT </a:t>
                      </a:r>
                      <a:r>
                        <a:rPr lang="en-US" sz="1300" dirty="0" err="1">
                          <a:effectLst/>
                        </a:rPr>
                        <a:t>Usuarios</a:t>
                      </a:r>
                      <a:endParaRPr lang="en-US" sz="1300" dirty="0">
                        <a:effectLst/>
                      </a:endParaRP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Para </a:t>
                      </a:r>
                      <a:r>
                        <a:rPr lang="en-US" sz="1300" dirty="0" err="1">
                          <a:effectLst/>
                        </a:rPr>
                        <a:t>organismos</a:t>
                      </a:r>
                      <a:r>
                        <a:rPr lang="en-US" sz="1300" dirty="0">
                          <a:effectLst/>
                        </a:rPr>
                        <a:t> </a:t>
                      </a:r>
                      <a:r>
                        <a:rPr lang="en-US" sz="1300" dirty="0" err="1">
                          <a:effectLst/>
                        </a:rPr>
                        <a:t>públicos</a:t>
                      </a:r>
                      <a:endParaRPr lang="en-US" sz="1300" dirty="0">
                        <a:effectLst/>
                      </a:endParaRP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No 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99575412"/>
                  </a:ext>
                </a:extLst>
              </a:tr>
              <a:tr h="1086351">
                <a:tc>
                  <a:txBody>
                    <a:bodyPr/>
                    <a:lstStyle/>
                    <a:p>
                      <a:pPr fontAlgn="t"/>
                      <a:r>
                        <a:rPr lang="en-US" sz="1300">
                          <a:effectLst/>
                        </a:rPr>
                        <a:t>AC Administración Pública (AP)</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07158166"/>
                  </a:ext>
                </a:extLst>
              </a:tr>
              <a:tr h="657764">
                <a:tc>
                  <a:txBody>
                    <a:bodyPr/>
                    <a:lstStyle/>
                    <a:p>
                      <a:pPr fontAlgn="t"/>
                      <a:r>
                        <a:rPr lang="en-US" sz="1300">
                          <a:effectLst/>
                        </a:rPr>
                        <a:t>AC Sector Público (SP)</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31882864"/>
                  </a:ext>
                </a:extLst>
              </a:tr>
              <a:tr h="657764">
                <a:tc>
                  <a:txBody>
                    <a:bodyPr/>
                    <a:lstStyle/>
                    <a:p>
                      <a:pPr fontAlgn="t"/>
                      <a:r>
                        <a:rPr lang="en-US" sz="1300">
                          <a:effectLst/>
                        </a:rPr>
                        <a:t>AC Representación</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1300" dirty="0">
                          <a:effectLst/>
                        </a:rPr>
                        <a:t>Disponible</a:t>
                      </a:r>
                    </a:p>
                  </a:txBody>
                  <a:tcPr marL="6950" marR="6950" marT="6950" marB="6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57438734"/>
                  </a:ext>
                </a:extLst>
              </a:tr>
            </a:tbl>
          </a:graphicData>
        </a:graphic>
      </p:graphicFrame>
    </p:spTree>
    <p:extLst>
      <p:ext uri="{BB962C8B-B14F-4D97-AF65-F5344CB8AC3E}">
        <p14:creationId xmlns:p14="http://schemas.microsoft.com/office/powerpoint/2010/main" val="29272511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9F4DEF8-F547-49D6-9399-E8B2FC449A96}"/>
              </a:ext>
            </a:extLst>
          </p:cNvPr>
          <p:cNvPicPr>
            <a:picLocks noChangeAspect="1"/>
          </p:cNvPicPr>
          <p:nvPr/>
        </p:nvPicPr>
        <p:blipFill>
          <a:blip r:embed="rId2"/>
          <a:stretch>
            <a:fillRect/>
          </a:stretch>
        </p:blipFill>
        <p:spPr>
          <a:xfrm>
            <a:off x="1523362" y="1857155"/>
            <a:ext cx="9145276" cy="3143689"/>
          </a:xfrm>
          <a:prstGeom prst="rect">
            <a:avLst/>
          </a:prstGeom>
        </p:spPr>
      </p:pic>
    </p:spTree>
    <p:extLst>
      <p:ext uri="{BB962C8B-B14F-4D97-AF65-F5344CB8AC3E}">
        <p14:creationId xmlns:p14="http://schemas.microsoft.com/office/powerpoint/2010/main" val="19208912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79E4B52A-C8A0-4B92-A3EC-B8C0648FCB6B}"/>
              </a:ext>
            </a:extLst>
          </p:cNvPr>
          <p:cNvPicPr>
            <a:picLocks noChangeAspect="1"/>
          </p:cNvPicPr>
          <p:nvPr/>
        </p:nvPicPr>
        <p:blipFill>
          <a:blip r:embed="rId2"/>
          <a:stretch>
            <a:fillRect/>
          </a:stretch>
        </p:blipFill>
        <p:spPr>
          <a:xfrm>
            <a:off x="1513835" y="1890498"/>
            <a:ext cx="9164329" cy="3077004"/>
          </a:xfrm>
          <a:prstGeom prst="rect">
            <a:avLst/>
          </a:prstGeom>
        </p:spPr>
      </p:pic>
    </p:spTree>
    <p:extLst>
      <p:ext uri="{BB962C8B-B14F-4D97-AF65-F5344CB8AC3E}">
        <p14:creationId xmlns:p14="http://schemas.microsoft.com/office/powerpoint/2010/main" val="16073409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A327819-35E9-434B-A7DF-41260363A7EC}"/>
              </a:ext>
            </a:extLst>
          </p:cNvPr>
          <p:cNvPicPr>
            <a:picLocks noChangeAspect="1"/>
          </p:cNvPicPr>
          <p:nvPr/>
        </p:nvPicPr>
        <p:blipFill>
          <a:blip r:embed="rId2"/>
          <a:stretch>
            <a:fillRect/>
          </a:stretch>
        </p:blipFill>
        <p:spPr>
          <a:xfrm>
            <a:off x="1513835" y="1861919"/>
            <a:ext cx="9164329" cy="3134162"/>
          </a:xfrm>
          <a:prstGeom prst="rect">
            <a:avLst/>
          </a:prstGeom>
        </p:spPr>
      </p:pic>
    </p:spTree>
    <p:extLst>
      <p:ext uri="{BB962C8B-B14F-4D97-AF65-F5344CB8AC3E}">
        <p14:creationId xmlns:p14="http://schemas.microsoft.com/office/powerpoint/2010/main" val="57794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070148CC-E9F7-4D3B-84E5-610321CBB87F}"/>
              </a:ext>
            </a:extLst>
          </p:cNvPr>
          <p:cNvPicPr>
            <a:picLocks noChangeAspect="1"/>
          </p:cNvPicPr>
          <p:nvPr/>
        </p:nvPicPr>
        <p:blipFill>
          <a:blip r:embed="rId2"/>
          <a:stretch>
            <a:fillRect/>
          </a:stretch>
        </p:blipFill>
        <p:spPr>
          <a:xfrm>
            <a:off x="1518598" y="1857155"/>
            <a:ext cx="9154803" cy="3143689"/>
          </a:xfrm>
          <a:prstGeom prst="rect">
            <a:avLst/>
          </a:prstGeom>
        </p:spPr>
      </p:pic>
    </p:spTree>
    <p:extLst>
      <p:ext uri="{BB962C8B-B14F-4D97-AF65-F5344CB8AC3E}">
        <p14:creationId xmlns:p14="http://schemas.microsoft.com/office/powerpoint/2010/main" val="2234342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962C314E-1251-4B2E-AABB-42A8E2A30A43}"/>
              </a:ext>
            </a:extLst>
          </p:cNvPr>
          <p:cNvPicPr>
            <a:picLocks noChangeAspect="1"/>
          </p:cNvPicPr>
          <p:nvPr/>
        </p:nvPicPr>
        <p:blipFill>
          <a:blip r:embed="rId2"/>
          <a:stretch>
            <a:fillRect/>
          </a:stretch>
        </p:blipFill>
        <p:spPr>
          <a:xfrm>
            <a:off x="1528125" y="1866682"/>
            <a:ext cx="9135750" cy="3124636"/>
          </a:xfrm>
          <a:prstGeom prst="rect">
            <a:avLst/>
          </a:prstGeom>
        </p:spPr>
      </p:pic>
    </p:spTree>
    <p:extLst>
      <p:ext uri="{BB962C8B-B14F-4D97-AF65-F5344CB8AC3E}">
        <p14:creationId xmlns:p14="http://schemas.microsoft.com/office/powerpoint/2010/main" val="11388408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88699ECF-5DFD-4F65-8AE4-A85386A8FA4F}"/>
              </a:ext>
            </a:extLst>
          </p:cNvPr>
          <p:cNvPicPr>
            <a:picLocks noChangeAspect="1"/>
          </p:cNvPicPr>
          <p:nvPr/>
        </p:nvPicPr>
        <p:blipFill>
          <a:blip r:embed="rId2"/>
          <a:stretch>
            <a:fillRect/>
          </a:stretch>
        </p:blipFill>
        <p:spPr>
          <a:xfrm>
            <a:off x="1509072" y="1866682"/>
            <a:ext cx="9173855" cy="3124636"/>
          </a:xfrm>
          <a:prstGeom prst="rect">
            <a:avLst/>
          </a:prstGeom>
        </p:spPr>
      </p:pic>
    </p:spTree>
    <p:extLst>
      <p:ext uri="{BB962C8B-B14F-4D97-AF65-F5344CB8AC3E}">
        <p14:creationId xmlns:p14="http://schemas.microsoft.com/office/powerpoint/2010/main" val="1664351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s-ES" dirty="0"/>
              <a:t>Algunos ejemplos de brechas de seguridad y sus consecuencias</a:t>
            </a:r>
          </a:p>
        </p:txBody>
      </p:sp>
      <p:pic>
        <p:nvPicPr>
          <p:cNvPr id="5" name="Picture 4">
            <a:extLst>
              <a:ext uri="{FF2B5EF4-FFF2-40B4-BE49-F238E27FC236}">
                <a16:creationId xmlns:a16="http://schemas.microsoft.com/office/drawing/2014/main" id="{B7A568A8-34EA-49B6-A3C8-AECE722F337D}"/>
              </a:ext>
            </a:extLst>
          </p:cNvPr>
          <p:cNvPicPr>
            <a:picLocks noChangeAspect="1"/>
          </p:cNvPicPr>
          <p:nvPr/>
        </p:nvPicPr>
        <p:blipFill>
          <a:blip r:embed="rId2"/>
          <a:stretch>
            <a:fillRect/>
          </a:stretch>
        </p:blipFill>
        <p:spPr>
          <a:xfrm>
            <a:off x="2725947" y="2109986"/>
            <a:ext cx="5423122" cy="3981096"/>
          </a:xfrm>
          <a:prstGeom prst="rect">
            <a:avLst/>
          </a:prstGeom>
        </p:spPr>
      </p:pic>
      <p:sp>
        <p:nvSpPr>
          <p:cNvPr id="7" name="Title 1">
            <a:extLst>
              <a:ext uri="{FF2B5EF4-FFF2-40B4-BE49-F238E27FC236}">
                <a16:creationId xmlns:a16="http://schemas.microsoft.com/office/drawing/2014/main" id="{72AA8120-1F49-4FED-901E-0788A854D957}"/>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41815085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248FB49-DDAE-4C74-930D-415DA6D2F4CC}"/>
              </a:ext>
            </a:extLst>
          </p:cNvPr>
          <p:cNvPicPr>
            <a:picLocks noChangeAspect="1"/>
          </p:cNvPicPr>
          <p:nvPr/>
        </p:nvPicPr>
        <p:blipFill>
          <a:blip r:embed="rId2"/>
          <a:stretch>
            <a:fillRect/>
          </a:stretch>
        </p:blipFill>
        <p:spPr>
          <a:xfrm>
            <a:off x="1532888" y="1871445"/>
            <a:ext cx="9126224" cy="3115110"/>
          </a:xfrm>
          <a:prstGeom prst="rect">
            <a:avLst/>
          </a:prstGeom>
        </p:spPr>
      </p:pic>
    </p:spTree>
    <p:extLst>
      <p:ext uri="{BB962C8B-B14F-4D97-AF65-F5344CB8AC3E}">
        <p14:creationId xmlns:p14="http://schemas.microsoft.com/office/powerpoint/2010/main" val="36776820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4081353-3831-4EBF-A36D-9C1E3C52729C}"/>
              </a:ext>
            </a:extLst>
          </p:cNvPr>
          <p:cNvPicPr>
            <a:picLocks noChangeAspect="1"/>
          </p:cNvPicPr>
          <p:nvPr/>
        </p:nvPicPr>
        <p:blipFill>
          <a:blip r:embed="rId2"/>
          <a:stretch>
            <a:fillRect/>
          </a:stretch>
        </p:blipFill>
        <p:spPr>
          <a:xfrm>
            <a:off x="1499546" y="1876208"/>
            <a:ext cx="9192908" cy="3105583"/>
          </a:xfrm>
          <a:prstGeom prst="rect">
            <a:avLst/>
          </a:prstGeom>
        </p:spPr>
      </p:pic>
    </p:spTree>
    <p:extLst>
      <p:ext uri="{BB962C8B-B14F-4D97-AF65-F5344CB8AC3E}">
        <p14:creationId xmlns:p14="http://schemas.microsoft.com/office/powerpoint/2010/main" val="17837932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AA0778E2-553E-4F1D-BECE-25FD8FA372DB}"/>
              </a:ext>
            </a:extLst>
          </p:cNvPr>
          <p:cNvPicPr>
            <a:picLocks noChangeAspect="1"/>
          </p:cNvPicPr>
          <p:nvPr/>
        </p:nvPicPr>
        <p:blipFill>
          <a:blip r:embed="rId2"/>
          <a:stretch>
            <a:fillRect/>
          </a:stretch>
        </p:blipFill>
        <p:spPr>
          <a:xfrm>
            <a:off x="1532888" y="1866682"/>
            <a:ext cx="9126224" cy="3124636"/>
          </a:xfrm>
          <a:prstGeom prst="rect">
            <a:avLst/>
          </a:prstGeom>
        </p:spPr>
      </p:pic>
    </p:spTree>
    <p:extLst>
      <p:ext uri="{BB962C8B-B14F-4D97-AF65-F5344CB8AC3E}">
        <p14:creationId xmlns:p14="http://schemas.microsoft.com/office/powerpoint/2010/main" val="2095794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latin typeface="Liberation Serif"/>
              </a:rPr>
              <a:t>VERIFICACIÓN</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22CC959C-8B16-41CE-9845-035E0C8FBAEC}"/>
              </a:ext>
            </a:extLst>
          </p:cNvPr>
          <p:cNvPicPr>
            <a:picLocks noChangeAspect="1"/>
          </p:cNvPicPr>
          <p:nvPr/>
        </p:nvPicPr>
        <p:blipFill>
          <a:blip r:embed="rId2"/>
          <a:stretch>
            <a:fillRect/>
          </a:stretch>
        </p:blipFill>
        <p:spPr>
          <a:xfrm>
            <a:off x="1513835" y="1866682"/>
            <a:ext cx="9164329" cy="3124636"/>
          </a:xfrm>
          <a:prstGeom prst="rect">
            <a:avLst/>
          </a:prstGeom>
        </p:spPr>
      </p:pic>
    </p:spTree>
    <p:extLst>
      <p:ext uri="{BB962C8B-B14F-4D97-AF65-F5344CB8AC3E}">
        <p14:creationId xmlns:p14="http://schemas.microsoft.com/office/powerpoint/2010/main" val="904643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13" name="Content Placeholder 2">
            <a:extLst>
              <a:ext uri="{FF2B5EF4-FFF2-40B4-BE49-F238E27FC236}">
                <a16:creationId xmlns:a16="http://schemas.microsoft.com/office/drawing/2014/main" id="{506531BA-736B-4020-9DE3-914CC98A2303}"/>
              </a:ext>
            </a:extLst>
          </p:cNvPr>
          <p:cNvSpPr>
            <a:spLocks noGrp="1"/>
          </p:cNvSpPr>
          <p:nvPr>
            <p:ph idx="1"/>
          </p:nvPr>
        </p:nvSpPr>
        <p:spPr>
          <a:xfrm>
            <a:off x="1418572" y="1302150"/>
            <a:ext cx="8915400" cy="420919"/>
          </a:xfrm>
        </p:spPr>
        <p:txBody>
          <a:bodyPr>
            <a:normAutofit/>
          </a:bodyPr>
          <a:lstStyle/>
          <a:p>
            <a:pPr marL="0" indent="0" algn="l" fontAlgn="base">
              <a:buNone/>
            </a:pPr>
            <a:r>
              <a:rPr lang="es-ES" b="0" i="0" u="none" strike="noStrike" dirty="0">
                <a:solidFill>
                  <a:srgbClr val="000000"/>
                </a:solidFill>
                <a:effectLst/>
                <a:latin typeface="Arial" panose="020B0604020202020204" pitchFamily="34" charset="0"/>
              </a:rPr>
              <a:t>¿Como se produce?</a:t>
            </a:r>
          </a:p>
          <a:p>
            <a:pPr marL="0" indent="0">
              <a:buNone/>
            </a:pPr>
            <a:endParaRPr lang="en-US" dirty="0"/>
          </a:p>
        </p:txBody>
      </p:sp>
      <p:pic>
        <p:nvPicPr>
          <p:cNvPr id="15" name="Picture 14">
            <a:extLst>
              <a:ext uri="{FF2B5EF4-FFF2-40B4-BE49-F238E27FC236}">
                <a16:creationId xmlns:a16="http://schemas.microsoft.com/office/drawing/2014/main" id="{77D3A547-D33A-41A8-B403-6A4449C0E936}"/>
              </a:ext>
            </a:extLst>
          </p:cNvPr>
          <p:cNvPicPr>
            <a:picLocks noChangeAspect="1"/>
          </p:cNvPicPr>
          <p:nvPr/>
        </p:nvPicPr>
        <p:blipFill>
          <a:blip r:embed="rId2"/>
          <a:stretch>
            <a:fillRect/>
          </a:stretch>
        </p:blipFill>
        <p:spPr>
          <a:xfrm>
            <a:off x="850605" y="1980190"/>
            <a:ext cx="4372132" cy="4274463"/>
          </a:xfrm>
          <a:prstGeom prst="rect">
            <a:avLst/>
          </a:prstGeom>
        </p:spPr>
      </p:pic>
      <p:sp>
        <p:nvSpPr>
          <p:cNvPr id="17" name="TextBox 16">
            <a:extLst>
              <a:ext uri="{FF2B5EF4-FFF2-40B4-BE49-F238E27FC236}">
                <a16:creationId xmlns:a16="http://schemas.microsoft.com/office/drawing/2014/main" id="{BD3D0A17-93FD-41A3-A435-75C130050C1A}"/>
              </a:ext>
            </a:extLst>
          </p:cNvPr>
          <p:cNvSpPr txBox="1"/>
          <p:nvPr/>
        </p:nvSpPr>
        <p:spPr>
          <a:xfrm>
            <a:off x="5653863" y="1512609"/>
            <a:ext cx="6097772" cy="4801314"/>
          </a:xfrm>
          <a:prstGeom prst="rect">
            <a:avLst/>
          </a:prstGeom>
          <a:noFill/>
        </p:spPr>
        <p:txBody>
          <a:bodyPr wrap="square">
            <a:spAutoFit/>
          </a:bodyPr>
          <a:lstStyle/>
          <a:p>
            <a:pPr algn="l"/>
            <a:r>
              <a:rPr lang="es-ES" b="0" i="0" dirty="0">
                <a:solidFill>
                  <a:srgbClr val="767676"/>
                </a:solidFill>
                <a:effectLst/>
                <a:latin typeface="Roboto" panose="02000000000000000000" pitchFamily="2" charset="0"/>
              </a:rPr>
              <a:t>El proceso comienza con un Mensaje que debe ser Firmado por una Entidad. Para mejorar el rendimiento del proceso se debe generar un hash del mensaje en vez de utilizar el mensaje completo.</a:t>
            </a:r>
          </a:p>
          <a:p>
            <a:pPr algn="l"/>
            <a:r>
              <a:rPr lang="es-ES" b="0" i="0" dirty="0">
                <a:solidFill>
                  <a:srgbClr val="767676"/>
                </a:solidFill>
                <a:effectLst/>
                <a:latin typeface="Roboto" panose="02000000000000000000" pitchFamily="2" charset="0"/>
              </a:rPr>
              <a:t> El hash es una técnica que genera un resumen o versión reducida del texto original. De acuerdo con Moro y </a:t>
            </a:r>
            <a:r>
              <a:rPr lang="es-ES" b="0" i="0" dirty="0" err="1">
                <a:solidFill>
                  <a:srgbClr val="767676"/>
                </a:solidFill>
                <a:effectLst/>
                <a:latin typeface="Roboto" panose="02000000000000000000" pitchFamily="2" charset="0"/>
              </a:rPr>
              <a:t>Rodés</a:t>
            </a:r>
            <a:r>
              <a:rPr lang="es-ES" b="0" i="0" dirty="0">
                <a:solidFill>
                  <a:srgbClr val="767676"/>
                </a:solidFill>
                <a:effectLst/>
                <a:latin typeface="Roboto" panose="02000000000000000000" pitchFamily="2" charset="0"/>
              </a:rPr>
              <a:t> (2014), “una función hash genera una clave única y no reversible a partir del texto de partida”. Una función hash robusta genera claves muy distintas aunque los textos de partida sean muy similares.</a:t>
            </a:r>
          </a:p>
          <a:p>
            <a:pPr algn="l"/>
            <a:r>
              <a:rPr lang="es-ES" b="0" i="0" dirty="0">
                <a:solidFill>
                  <a:srgbClr val="767676"/>
                </a:solidFill>
                <a:effectLst/>
                <a:latin typeface="Roboto" panose="02000000000000000000" pitchFamily="2" charset="0"/>
              </a:rPr>
              <a:t>Posteriormente, se cifra el hash con la Clave Privada del emisor. (La clave privada solo él la conoce). Entonces, si juntamos el Mensaje original con el hash cifrado,  tenemos una Firma Digital. (Fernández, 2004). </a:t>
            </a:r>
          </a:p>
          <a:p>
            <a:pPr algn="l"/>
            <a:r>
              <a:rPr lang="es-ES" b="1" i="0" dirty="0">
                <a:solidFill>
                  <a:srgbClr val="767676"/>
                </a:solidFill>
                <a:effectLst/>
                <a:latin typeface="Roboto" panose="02000000000000000000" pitchFamily="2" charset="0"/>
              </a:rPr>
              <a:t>Es por eso que una firma digital, a diferencia de una firma convencional, cambia de acuerdo con el contenido del mensaje.</a:t>
            </a:r>
          </a:p>
        </p:txBody>
      </p:sp>
    </p:spTree>
    <p:extLst>
      <p:ext uri="{BB962C8B-B14F-4D97-AF65-F5344CB8AC3E}">
        <p14:creationId xmlns:p14="http://schemas.microsoft.com/office/powerpoint/2010/main" val="8550518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13" name="Content Placeholder 2">
            <a:extLst>
              <a:ext uri="{FF2B5EF4-FFF2-40B4-BE49-F238E27FC236}">
                <a16:creationId xmlns:a16="http://schemas.microsoft.com/office/drawing/2014/main" id="{506531BA-736B-4020-9DE3-914CC98A2303}"/>
              </a:ext>
            </a:extLst>
          </p:cNvPr>
          <p:cNvSpPr>
            <a:spLocks noGrp="1"/>
          </p:cNvSpPr>
          <p:nvPr>
            <p:ph idx="1"/>
          </p:nvPr>
        </p:nvSpPr>
        <p:spPr>
          <a:xfrm>
            <a:off x="850605" y="1325481"/>
            <a:ext cx="8915400" cy="420919"/>
          </a:xfrm>
        </p:spPr>
        <p:txBody>
          <a:bodyPr>
            <a:normAutofit/>
          </a:bodyPr>
          <a:lstStyle/>
          <a:p>
            <a:pPr marL="0" indent="0" algn="l" fontAlgn="base">
              <a:buNone/>
            </a:pPr>
            <a:r>
              <a:rPr lang="es-ES" b="0" i="0" u="none" strike="noStrike" dirty="0">
                <a:solidFill>
                  <a:srgbClr val="000000"/>
                </a:solidFill>
                <a:effectLst/>
                <a:latin typeface="Arial" panose="020B0604020202020204" pitchFamily="34" charset="0"/>
              </a:rPr>
              <a:t>Llegada del mensaje al receptor final</a:t>
            </a:r>
          </a:p>
          <a:p>
            <a:pPr marL="0" indent="0">
              <a:buNone/>
            </a:pPr>
            <a:endParaRPr lang="en-US" dirty="0"/>
          </a:p>
        </p:txBody>
      </p:sp>
      <p:pic>
        <p:nvPicPr>
          <p:cNvPr id="3" name="Picture 2">
            <a:extLst>
              <a:ext uri="{FF2B5EF4-FFF2-40B4-BE49-F238E27FC236}">
                <a16:creationId xmlns:a16="http://schemas.microsoft.com/office/drawing/2014/main" id="{9E5F8080-79B2-4C83-913A-1524097124FE}"/>
              </a:ext>
            </a:extLst>
          </p:cNvPr>
          <p:cNvPicPr>
            <a:picLocks noChangeAspect="1"/>
          </p:cNvPicPr>
          <p:nvPr/>
        </p:nvPicPr>
        <p:blipFill>
          <a:blip r:embed="rId2"/>
          <a:stretch>
            <a:fillRect/>
          </a:stretch>
        </p:blipFill>
        <p:spPr>
          <a:xfrm>
            <a:off x="1099877" y="1746400"/>
            <a:ext cx="3436054" cy="5007935"/>
          </a:xfrm>
          <a:prstGeom prst="rect">
            <a:avLst/>
          </a:prstGeom>
        </p:spPr>
      </p:pic>
      <p:sp>
        <p:nvSpPr>
          <p:cNvPr id="9" name="TextBox 8">
            <a:extLst>
              <a:ext uri="{FF2B5EF4-FFF2-40B4-BE49-F238E27FC236}">
                <a16:creationId xmlns:a16="http://schemas.microsoft.com/office/drawing/2014/main" id="{C7422C53-A198-4E1A-BD3E-DEF1038F0B20}"/>
              </a:ext>
            </a:extLst>
          </p:cNvPr>
          <p:cNvSpPr txBox="1"/>
          <p:nvPr/>
        </p:nvSpPr>
        <p:spPr>
          <a:xfrm>
            <a:off x="5568802" y="1440734"/>
            <a:ext cx="6097772" cy="1754326"/>
          </a:xfrm>
          <a:prstGeom prst="rect">
            <a:avLst/>
          </a:prstGeom>
          <a:noFill/>
        </p:spPr>
        <p:txBody>
          <a:bodyPr wrap="square">
            <a:spAutoFit/>
          </a:bodyPr>
          <a:lstStyle/>
          <a:p>
            <a:r>
              <a:rPr lang="es-ES" b="0" i="0" dirty="0">
                <a:solidFill>
                  <a:srgbClr val="767676"/>
                </a:solidFill>
                <a:effectLst/>
                <a:latin typeface="Roboto" panose="02000000000000000000" pitchFamily="2" charset="0"/>
              </a:rPr>
              <a:t>Pensemos ahora que el Mensaje Firmado llega al receptor final. ¿Cómo puede el estar seguro de que el Mensaje es íntegro (no ha sido modificado) así como auténtico (fue efectivamente producido por quien dice ser)? Recordemos que el Mensaje Firmado está compuesto por dos partes: el Mensaje original y el hash cifrado.</a:t>
            </a:r>
            <a:endParaRPr lang="en-US" dirty="0"/>
          </a:p>
        </p:txBody>
      </p:sp>
      <p:sp>
        <p:nvSpPr>
          <p:cNvPr id="11" name="TextBox 10">
            <a:extLst>
              <a:ext uri="{FF2B5EF4-FFF2-40B4-BE49-F238E27FC236}">
                <a16:creationId xmlns:a16="http://schemas.microsoft.com/office/drawing/2014/main" id="{866097B4-DFBD-4E62-9566-54BBDF379A6C}"/>
              </a:ext>
            </a:extLst>
          </p:cNvPr>
          <p:cNvSpPr txBox="1"/>
          <p:nvPr/>
        </p:nvSpPr>
        <p:spPr>
          <a:xfrm>
            <a:off x="5664495" y="3590765"/>
            <a:ext cx="6097772" cy="2308324"/>
          </a:xfrm>
          <a:prstGeom prst="rect">
            <a:avLst/>
          </a:prstGeom>
          <a:noFill/>
        </p:spPr>
        <p:txBody>
          <a:bodyPr wrap="square">
            <a:spAutoFit/>
          </a:bodyPr>
          <a:lstStyle/>
          <a:p>
            <a:r>
              <a:rPr lang="es-ES" b="0" i="0" dirty="0">
                <a:solidFill>
                  <a:srgbClr val="767676"/>
                </a:solidFill>
                <a:effectLst/>
                <a:latin typeface="Roboto" panose="02000000000000000000" pitchFamily="2" charset="0"/>
              </a:rPr>
              <a:t>El receptor tiene acceso al hash cifrado y si utiliza la Clave Pública del emisor (conocida por todos), entonces tendrá acceso al hash original sin cifrado. El receptor también puede generar un hash con el Mensaje recibido y si son iguales (el que él generó con el que recibió a través del Mensaje Firmado) entonces tiene la seguridad de que el mensaje no ha sido alterado y que fue efectivamente producido por la Entidad adecuada.</a:t>
            </a:r>
            <a:endParaRPr lang="en-US" dirty="0"/>
          </a:p>
        </p:txBody>
      </p:sp>
    </p:spTree>
    <p:extLst>
      <p:ext uri="{BB962C8B-B14F-4D97-AF65-F5344CB8AC3E}">
        <p14:creationId xmlns:p14="http://schemas.microsoft.com/office/powerpoint/2010/main" val="4224651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DIGITAL</a:t>
            </a:r>
            <a:endParaRPr lang="en-US" sz="3200" dirty="0">
              <a:solidFill>
                <a:srgbClr val="002060"/>
              </a:solidFill>
            </a:endParaRPr>
          </a:p>
        </p:txBody>
      </p:sp>
      <p:sp>
        <p:nvSpPr>
          <p:cNvPr id="4" name="Content Placeholder 3">
            <a:extLst>
              <a:ext uri="{FF2B5EF4-FFF2-40B4-BE49-F238E27FC236}">
                <a16:creationId xmlns:a16="http://schemas.microsoft.com/office/drawing/2014/main" id="{6772D688-4F46-4B74-AD3F-585E7E870128}"/>
              </a:ext>
            </a:extLst>
          </p:cNvPr>
          <p:cNvSpPr>
            <a:spLocks noGrp="1"/>
          </p:cNvSpPr>
          <p:nvPr>
            <p:ph idx="1"/>
          </p:nvPr>
        </p:nvSpPr>
        <p:spPr>
          <a:xfrm>
            <a:off x="1638300" y="1687032"/>
            <a:ext cx="8915400" cy="3777622"/>
          </a:xfrm>
        </p:spPr>
        <p:txBody>
          <a:bodyPr/>
          <a:lstStyle/>
          <a:p>
            <a:r>
              <a:rPr lang="en-US" dirty="0"/>
              <a:t>PRACTICAS</a:t>
            </a:r>
          </a:p>
        </p:txBody>
      </p:sp>
    </p:spTree>
    <p:extLst>
      <p:ext uri="{BB962C8B-B14F-4D97-AF65-F5344CB8AC3E}">
        <p14:creationId xmlns:p14="http://schemas.microsoft.com/office/powerpoint/2010/main" val="12556738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698552" y="1388952"/>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¿Criptografía?</a:t>
            </a:r>
          </a:p>
        </p:txBody>
      </p:sp>
      <p:sp>
        <p:nvSpPr>
          <p:cNvPr id="10" name="TextBox 9">
            <a:extLst>
              <a:ext uri="{FF2B5EF4-FFF2-40B4-BE49-F238E27FC236}">
                <a16:creationId xmlns:a16="http://schemas.microsoft.com/office/drawing/2014/main" id="{CD032551-E9DF-4AC1-9386-623B066210C1}"/>
              </a:ext>
            </a:extLst>
          </p:cNvPr>
          <p:cNvSpPr txBox="1"/>
          <p:nvPr/>
        </p:nvSpPr>
        <p:spPr>
          <a:xfrm>
            <a:off x="4579975" y="1573618"/>
            <a:ext cx="6097772" cy="4524315"/>
          </a:xfrm>
          <a:prstGeom prst="rect">
            <a:avLst/>
          </a:prstGeom>
          <a:noFill/>
        </p:spPr>
        <p:txBody>
          <a:bodyPr wrap="square">
            <a:spAutoFit/>
          </a:bodyPr>
          <a:lstStyle/>
          <a:p>
            <a:r>
              <a:rPr lang="es-ES" b="0" i="0" dirty="0">
                <a:solidFill>
                  <a:srgbClr val="333333"/>
                </a:solidFill>
                <a:effectLst/>
                <a:latin typeface="Arial" panose="020B0604020202020204" pitchFamily="34" charset="0"/>
              </a:rPr>
              <a:t>La criptografía (del griego oculta y escribir, literalmente escritura oculta) es el arte o ciencia de cifrar y descifrar información utilizando técnicas que hagan posible el intercambio de mensajes de manera segura que solo puedan ser leídos por las personas a quienes van dirigidos.</a:t>
            </a:r>
            <a:br>
              <a:rPr lang="es-ES" dirty="0"/>
            </a:br>
            <a:r>
              <a:rPr lang="es-ES" b="0" i="0" dirty="0">
                <a:solidFill>
                  <a:srgbClr val="333333"/>
                </a:solidFill>
                <a:effectLst/>
                <a:latin typeface="Arial" panose="020B0604020202020204" pitchFamily="34" charset="0"/>
              </a:rPr>
              <a:t>Los mecanismos de cifrado se utilizan principalmente para proporcionar el servicio de confidencialidad, aunque también pueden soportar otros servicios de seguridad como la integridad de datos y la autenticación.</a:t>
            </a:r>
            <a:br>
              <a:rPr lang="es-ES" dirty="0"/>
            </a:br>
            <a:r>
              <a:rPr lang="es-ES" b="0" i="0" dirty="0">
                <a:solidFill>
                  <a:srgbClr val="333333"/>
                </a:solidFill>
                <a:effectLst/>
                <a:latin typeface="Arial" panose="020B0604020202020204" pitchFamily="34" charset="0"/>
              </a:rPr>
              <a:t>La criptografía que nosotros conocemos y utilizamos, data de los años 70 aunque ya se utilizaban técnicas criptográficas en la segunda guerra mundial e incluso pueblos de la antigüedad como los griegos y romanos utilizaban mecanismos para enviar mensajes &lt;&lt;cifrados&gt;&gt; en sus campañas militares.</a:t>
            </a:r>
            <a:endParaRPr lang="en-US" dirty="0"/>
          </a:p>
        </p:txBody>
      </p:sp>
    </p:spTree>
    <p:extLst>
      <p:ext uri="{BB962C8B-B14F-4D97-AF65-F5344CB8AC3E}">
        <p14:creationId xmlns:p14="http://schemas.microsoft.com/office/powerpoint/2010/main" val="2180276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531089" y="1191389"/>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Historia de la criptografía</a:t>
            </a:r>
          </a:p>
        </p:txBody>
      </p:sp>
      <p:pic>
        <p:nvPicPr>
          <p:cNvPr id="5122" name="Picture 2">
            <a:extLst>
              <a:ext uri="{FF2B5EF4-FFF2-40B4-BE49-F238E27FC236}">
                <a16:creationId xmlns:a16="http://schemas.microsoft.com/office/drawing/2014/main" id="{EFC182E0-DF1D-487B-9FE9-8AF3F7557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83" y="1758284"/>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610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B4251-8A33-46F3-8C8B-994935A8C7DA}"/>
              </a:ext>
            </a:extLst>
          </p:cNvPr>
          <p:cNvSpPr>
            <a:spLocks noGrp="1"/>
          </p:cNvSpPr>
          <p:nvPr>
            <p:ph type="title"/>
          </p:nvPr>
        </p:nvSpPr>
        <p:spPr>
          <a:xfrm>
            <a:off x="1593465" y="572908"/>
            <a:ext cx="10261838" cy="420919"/>
          </a:xfrm>
        </p:spPr>
        <p:txBody>
          <a:bodyPr>
            <a:noAutofit/>
          </a:bodyPr>
          <a:lstStyle/>
          <a:p>
            <a:r>
              <a:rPr lang="es-ES" sz="3200" kern="100" dirty="0">
                <a:solidFill>
                  <a:srgbClr val="002060"/>
                </a:solidFill>
                <a:latin typeface="Liberation Serif"/>
              </a:rPr>
              <a:t>CERTIFICADOS Y TECNOLOGIAS CRIPTOGRÁFICAS</a:t>
            </a:r>
            <a:endParaRPr lang="en-US" sz="3200" dirty="0">
              <a:solidFill>
                <a:srgbClr val="002060"/>
              </a:solidFill>
            </a:endParaRPr>
          </a:p>
        </p:txBody>
      </p:sp>
      <p:sp>
        <p:nvSpPr>
          <p:cNvPr id="6" name="TextBox 5">
            <a:extLst>
              <a:ext uri="{FF2B5EF4-FFF2-40B4-BE49-F238E27FC236}">
                <a16:creationId xmlns:a16="http://schemas.microsoft.com/office/drawing/2014/main" id="{9FDB506F-430E-4AAA-9752-08C47A820DAF}"/>
              </a:ext>
            </a:extLst>
          </p:cNvPr>
          <p:cNvSpPr txBox="1"/>
          <p:nvPr/>
        </p:nvSpPr>
        <p:spPr>
          <a:xfrm>
            <a:off x="1698552" y="1388952"/>
            <a:ext cx="6097772" cy="369332"/>
          </a:xfrm>
          <a:prstGeom prst="rect">
            <a:avLst/>
          </a:prstGeom>
          <a:noFill/>
        </p:spPr>
        <p:txBody>
          <a:bodyPr wrap="square">
            <a:spAutoFit/>
          </a:bodyPr>
          <a:lstStyle/>
          <a:p>
            <a:pPr algn="l"/>
            <a:r>
              <a:rPr lang="es-ES" b="0" i="0" dirty="0">
                <a:solidFill>
                  <a:srgbClr val="DB2723"/>
                </a:solidFill>
                <a:effectLst/>
                <a:latin typeface="Roboto" panose="02000000000000000000" pitchFamily="2" charset="0"/>
              </a:rPr>
              <a:t>¿Qué es un Certificado Digital?</a:t>
            </a:r>
          </a:p>
        </p:txBody>
      </p:sp>
      <p:sp>
        <p:nvSpPr>
          <p:cNvPr id="7" name="TextBox 6">
            <a:extLst>
              <a:ext uri="{FF2B5EF4-FFF2-40B4-BE49-F238E27FC236}">
                <a16:creationId xmlns:a16="http://schemas.microsoft.com/office/drawing/2014/main" id="{FB29E7FD-C483-4A2A-8CBA-65645CEABC25}"/>
              </a:ext>
            </a:extLst>
          </p:cNvPr>
          <p:cNvSpPr txBox="1"/>
          <p:nvPr/>
        </p:nvSpPr>
        <p:spPr>
          <a:xfrm>
            <a:off x="762443" y="1758284"/>
            <a:ext cx="10667114" cy="3005951"/>
          </a:xfrm>
          <a:prstGeom prst="rect">
            <a:avLst/>
          </a:prstGeom>
          <a:noFill/>
        </p:spPr>
        <p:txBody>
          <a:bodyPr wrap="square">
            <a:spAutoFit/>
          </a:bodyPr>
          <a:lstStyle/>
          <a:p>
            <a:pPr algn="l">
              <a:lnSpc>
                <a:spcPct val="150000"/>
              </a:lnSpc>
            </a:pPr>
            <a:r>
              <a:rPr lang="es-ES" sz="1600" b="0" i="0" dirty="0">
                <a:solidFill>
                  <a:srgbClr val="767676"/>
                </a:solidFill>
                <a:effectLst/>
                <a:latin typeface="Roboto" panose="02000000000000000000" pitchFamily="2" charset="0"/>
              </a:rPr>
              <a:t>Podemos utilizar la analogía de un Certificado tradicional.  Un certificado permite verificar y autenticar la identidad de alguien. Por ejemplo, un pasaporte es un documento emitido por una autoridad competente que certifica que el propietario del pasaporte es quien dice ser.</a:t>
            </a:r>
          </a:p>
          <a:p>
            <a:pPr algn="l">
              <a:lnSpc>
                <a:spcPct val="150000"/>
              </a:lnSpc>
            </a:pPr>
            <a:r>
              <a:rPr lang="es-ES" sz="1600" b="0" i="0" dirty="0">
                <a:solidFill>
                  <a:srgbClr val="767676"/>
                </a:solidFill>
                <a:effectLst/>
                <a:latin typeface="Roboto" panose="02000000000000000000" pitchFamily="2" charset="0"/>
              </a:rPr>
              <a:t>Un Certificado Digital contiene: el nombre del propietario, el número de serie del certificado, la fecha de expiración, la clave pública del propietario y la identidad de la autoridad que certifica. Esencialmente, un Certificado Digital contiene todos estos datos, firmados digitalmente por la Clave Privada de la Autoridad Certificadora.</a:t>
            </a:r>
          </a:p>
          <a:p>
            <a:pPr algn="l">
              <a:lnSpc>
                <a:spcPct val="150000"/>
              </a:lnSpc>
            </a:pPr>
            <a:r>
              <a:rPr lang="es-ES" sz="1600" b="0" i="0" dirty="0">
                <a:solidFill>
                  <a:srgbClr val="767676"/>
                </a:solidFill>
                <a:effectLst/>
                <a:latin typeface="Roboto" panose="02000000000000000000" pitchFamily="2" charset="0"/>
              </a:rPr>
              <a:t>Podríamos entonces decir que un certificado de clave pública es un documento electrónico firmado digitalmente que vincula una identidad con una clave pública determinada (Moro y </a:t>
            </a:r>
            <a:r>
              <a:rPr lang="es-ES" sz="1600" b="0" i="0" dirty="0" err="1">
                <a:solidFill>
                  <a:srgbClr val="767676"/>
                </a:solidFill>
                <a:effectLst/>
                <a:latin typeface="Roboto" panose="02000000000000000000" pitchFamily="2" charset="0"/>
              </a:rPr>
              <a:t>Rodés</a:t>
            </a:r>
            <a:r>
              <a:rPr lang="es-ES" sz="1600" b="0" i="0" dirty="0">
                <a:solidFill>
                  <a:srgbClr val="767676"/>
                </a:solidFill>
                <a:effectLst/>
                <a:latin typeface="Roboto" panose="02000000000000000000" pitchFamily="2" charset="0"/>
              </a:rPr>
              <a:t>, 2014).</a:t>
            </a:r>
          </a:p>
        </p:txBody>
      </p:sp>
    </p:spTree>
    <p:extLst>
      <p:ext uri="{BB962C8B-B14F-4D97-AF65-F5344CB8AC3E}">
        <p14:creationId xmlns:p14="http://schemas.microsoft.com/office/powerpoint/2010/main" val="3445435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s-ES" b="1" i="0" dirty="0">
                <a:solidFill>
                  <a:schemeClr val="tx1"/>
                </a:solidFill>
                <a:effectLst/>
              </a:rPr>
              <a:t>Tipologías</a:t>
            </a:r>
            <a:r>
              <a:rPr lang="en-US" b="1" i="0" dirty="0">
                <a:solidFill>
                  <a:schemeClr val="tx1"/>
                </a:solidFill>
                <a:effectLst/>
              </a:rPr>
              <a:t> de hacker: White/Gray/Black Hat Hacker</a:t>
            </a:r>
            <a:endParaRPr lang="en-US" dirty="0">
              <a:solidFill>
                <a:schemeClr val="tx1"/>
              </a:solidFill>
            </a:endParaRPr>
          </a:p>
        </p:txBody>
      </p:sp>
      <p:sp>
        <p:nvSpPr>
          <p:cNvPr id="7" name="TextBox 6">
            <a:extLst>
              <a:ext uri="{FF2B5EF4-FFF2-40B4-BE49-F238E27FC236}">
                <a16:creationId xmlns:a16="http://schemas.microsoft.com/office/drawing/2014/main" id="{D72D030B-CADA-4A4B-8F71-940C290C4581}"/>
              </a:ext>
            </a:extLst>
          </p:cNvPr>
          <p:cNvSpPr txBox="1"/>
          <p:nvPr/>
        </p:nvSpPr>
        <p:spPr>
          <a:xfrm>
            <a:off x="2094613" y="4790475"/>
            <a:ext cx="9792585" cy="2031325"/>
          </a:xfrm>
          <a:prstGeom prst="rect">
            <a:avLst/>
          </a:prstGeom>
          <a:noFill/>
        </p:spPr>
        <p:txBody>
          <a:bodyPr wrap="square">
            <a:spAutoFit/>
          </a:bodyPr>
          <a:lstStyle/>
          <a:p>
            <a:r>
              <a:rPr lang="es-ES" b="0" i="0" dirty="0">
                <a:solidFill>
                  <a:srgbClr val="404040"/>
                </a:solidFill>
                <a:effectLst/>
              </a:rPr>
              <a:t>Hay diferentes tipos de hacker en función de si su propósito es aprovechar sus conocimientos con fines benignos o malignos. Si buscáis en internet artículos sobre los tipos de hackers que hay, os podéis encontrar que enumeran desde 2 hasta 10 diferentes, aunque ciertamente hay 3 tipos que son los que más coinciden en nombrar todos y son los que os comentaré en este post: </a:t>
            </a:r>
            <a:r>
              <a:rPr lang="es-ES" b="0" i="1" dirty="0">
                <a:solidFill>
                  <a:srgbClr val="404040"/>
                </a:solidFill>
                <a:effectLst/>
              </a:rPr>
              <a:t>White </a:t>
            </a:r>
            <a:r>
              <a:rPr lang="es-ES" b="0" i="1" dirty="0" err="1">
                <a:solidFill>
                  <a:srgbClr val="404040"/>
                </a:solidFill>
                <a:effectLst/>
              </a:rPr>
              <a:t>Hat</a:t>
            </a:r>
            <a:r>
              <a:rPr lang="es-ES" b="0" i="1" dirty="0">
                <a:solidFill>
                  <a:srgbClr val="404040"/>
                </a:solidFill>
                <a:effectLst/>
              </a:rPr>
              <a:t> Hacker, Black </a:t>
            </a:r>
            <a:r>
              <a:rPr lang="es-ES" b="0" i="1" dirty="0" err="1">
                <a:solidFill>
                  <a:srgbClr val="404040"/>
                </a:solidFill>
                <a:effectLst/>
              </a:rPr>
              <a:t>Hat</a:t>
            </a:r>
            <a:r>
              <a:rPr lang="es-ES" b="0" i="1" dirty="0">
                <a:solidFill>
                  <a:srgbClr val="404040"/>
                </a:solidFill>
                <a:effectLst/>
              </a:rPr>
              <a:t> Hacker</a:t>
            </a:r>
            <a:r>
              <a:rPr lang="es-ES" b="0" i="0" dirty="0">
                <a:solidFill>
                  <a:srgbClr val="404040"/>
                </a:solidFill>
                <a:effectLst/>
              </a:rPr>
              <a:t> y </a:t>
            </a:r>
            <a:r>
              <a:rPr lang="es-ES" b="0" i="1" dirty="0">
                <a:solidFill>
                  <a:srgbClr val="404040"/>
                </a:solidFill>
                <a:effectLst/>
              </a:rPr>
              <a:t>Grey </a:t>
            </a:r>
            <a:r>
              <a:rPr lang="es-ES" b="0" i="1" dirty="0" err="1">
                <a:solidFill>
                  <a:srgbClr val="404040"/>
                </a:solidFill>
                <a:effectLst/>
              </a:rPr>
              <a:t>Hat</a:t>
            </a:r>
            <a:r>
              <a:rPr lang="es-ES" b="0" i="1" dirty="0">
                <a:solidFill>
                  <a:srgbClr val="404040"/>
                </a:solidFill>
                <a:effectLst/>
              </a:rPr>
              <a:t> Hacker</a:t>
            </a:r>
            <a:r>
              <a:rPr lang="es-ES" b="0" i="0" dirty="0">
                <a:solidFill>
                  <a:srgbClr val="404040"/>
                </a:solidFill>
                <a:effectLst/>
              </a:rPr>
              <a:t> (Hacker de sombrero blanco, Hacker de sombrero negro y Hacker de sombrero gris).</a:t>
            </a:r>
            <a:endParaRPr lang="en-US" dirty="0"/>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2050" name="Picture 2" descr="Qué es el hackeo? | Definición de hackeo | Avast">
            <a:extLst>
              <a:ext uri="{FF2B5EF4-FFF2-40B4-BE49-F238E27FC236}">
                <a16:creationId xmlns:a16="http://schemas.microsoft.com/office/drawing/2014/main" id="{BA86E638-B4D3-4398-A8F3-EBD5E3F66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2018488"/>
            <a:ext cx="5633373" cy="2554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025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800" kern="100" dirty="0">
                <a:effectLst/>
                <a:latin typeface="+mn-lt"/>
                <a:ea typeface="Noto Sans CJK SC"/>
                <a:cs typeface="Wingdings" panose="05000000000000000000" pitchFamily="2" charset="2"/>
              </a:rPr>
              <a:t>Referencias</a:t>
            </a:r>
            <a:endParaRPr lang="en-US" sz="2800" dirty="0">
              <a:latin typeface="+mn-lt"/>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723068"/>
            <a:ext cx="8915400" cy="4510822"/>
          </a:xfrm>
        </p:spPr>
        <p:txBody>
          <a:bodyPr>
            <a:normAutofit fontScale="70000" lnSpcReduction="20000"/>
          </a:bodyPr>
          <a:lstStyle/>
          <a:p>
            <a:r>
              <a:rPr lang="en-US" dirty="0">
                <a:hlinkClick r:id="rId2"/>
              </a:rPr>
              <a:t>https://cerounosoftware.com.mx/2016/08/17/7-conceptos-b%C3%A1sicos-de-seguridad-inform%C3%A1tica/</a:t>
            </a:r>
            <a:endParaRPr lang="en-US" dirty="0"/>
          </a:p>
          <a:p>
            <a:r>
              <a:rPr lang="en-US" dirty="0">
                <a:hlinkClick r:id="rId3"/>
              </a:rPr>
              <a:t>https://jorgegarciaherrero.com/que-es-una-brecha-de-seguridad-7-ejemplos/</a:t>
            </a:r>
            <a:endParaRPr lang="en-US" dirty="0"/>
          </a:p>
          <a:p>
            <a:r>
              <a:rPr lang="en-US" dirty="0">
                <a:hlinkClick r:id="rId4"/>
              </a:rPr>
              <a:t>https://www.businessinsider.es/11-mayores-hackeos-brechas-seguridad-decada-pasada-843097</a:t>
            </a:r>
            <a:endParaRPr lang="en-US" dirty="0"/>
          </a:p>
          <a:p>
            <a:r>
              <a:rPr lang="en-US" dirty="0">
                <a:hlinkClick r:id="rId5"/>
              </a:rPr>
              <a:t>https://www.viafirma.com/blog-xnoccio/es/tipos-de-firma-electronica-desde-movil/</a:t>
            </a:r>
            <a:endParaRPr lang="en-US" dirty="0"/>
          </a:p>
          <a:p>
            <a:r>
              <a:rPr lang="en-US" dirty="0">
                <a:hlinkClick r:id="rId6"/>
              </a:rPr>
              <a:t>https://www.xolido.com/lang/xolidosign/modulo/faq-xolidosign-desktop/desktop-faq/441/</a:t>
            </a:r>
            <a:endParaRPr lang="en-US" dirty="0"/>
          </a:p>
          <a:p>
            <a:r>
              <a:rPr lang="en-US" dirty="0">
                <a:hlinkClick r:id="rId7"/>
              </a:rPr>
              <a:t>http://openaccess.uoc.edu/webapps/o2/bitstream/10609/95806/2/gmorenopeTFM0619.pdf</a:t>
            </a:r>
            <a:endParaRPr lang="en-US" dirty="0"/>
          </a:p>
          <a:p>
            <a:r>
              <a:rPr lang="en-US" dirty="0">
                <a:hlinkClick r:id="rId8"/>
              </a:rPr>
              <a:t>https://www.axpe-blogs.com/uncategorized/diferencias-entre-certificado-electronico-firma-digital-y-firma-electronica/</a:t>
            </a:r>
            <a:endParaRPr lang="en-US" dirty="0"/>
          </a:p>
          <a:p>
            <a:r>
              <a:rPr lang="en-US" dirty="0">
                <a:hlinkClick r:id="rId9"/>
              </a:rPr>
              <a:t>https://naps.com.mx/blog/que-es-un-certificado-digital-en-que-es-diferente-de-una-firma-digital/</a:t>
            </a:r>
            <a:endParaRPr lang="en-US" dirty="0"/>
          </a:p>
          <a:p>
            <a:r>
              <a:rPr lang="en-US" dirty="0">
                <a:hlinkClick r:id="rId10"/>
              </a:rPr>
              <a:t>http://sededocumentacion.unizar.es/curso/certificado_firma_sede_tramitacion.pdf</a:t>
            </a:r>
            <a:endParaRPr lang="en-US" dirty="0"/>
          </a:p>
          <a:p>
            <a:r>
              <a:rPr lang="en-US" dirty="0">
                <a:hlinkClick r:id="rId11"/>
              </a:rPr>
              <a:t>https://virtual.itca.edu.sv/Mediadores/cms/u61_concepto_de_criptografa.html</a:t>
            </a:r>
            <a:endParaRPr lang="en-US" dirty="0"/>
          </a:p>
          <a:p>
            <a:r>
              <a:rPr lang="en-US" dirty="0">
                <a:hlinkClick r:id="rId12"/>
              </a:rPr>
              <a:t>https://www.slideserve.com/erol/sistema-de-autenticaci-n-y-autorizaci-n</a:t>
            </a:r>
            <a:endParaRPr lang="en-US" dirty="0"/>
          </a:p>
          <a:p>
            <a:r>
              <a:rPr lang="en-US" dirty="0">
                <a:hlinkClick r:id="rId13"/>
              </a:rPr>
              <a:t>https://www.evidian.com/pdf/wp-strongauth-es.pdf</a:t>
            </a:r>
            <a:endParaRPr lang="en-US" dirty="0"/>
          </a:p>
          <a:p>
            <a:r>
              <a:rPr lang="en-US" dirty="0">
                <a:hlinkClick r:id="rId14"/>
              </a:rPr>
              <a:t>https://www.iniseg.es/blog/ciberseguridad/tipologias-de-hacker-whitegrayblack-hat-hacker/</a:t>
            </a:r>
            <a:endParaRPr lang="en-US" dirty="0"/>
          </a:p>
          <a:p>
            <a:r>
              <a:rPr lang="en-US" dirty="0">
                <a:hlinkClick r:id="rId15"/>
              </a:rPr>
              <a:t>https://www.infosecuritymexico.com/es/blog/herramientas-de-ciberseguridad-para-proteger-tu-empresa.html</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74771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2800" kern="100" dirty="0">
                <a:effectLst/>
                <a:latin typeface="+mn-lt"/>
                <a:ea typeface="Noto Sans CJK SC"/>
                <a:cs typeface="Wingdings" panose="05000000000000000000" pitchFamily="2" charset="2"/>
              </a:rPr>
              <a:t>Lecturas recomendadas</a:t>
            </a:r>
            <a:endParaRPr lang="en-US" sz="2800" dirty="0">
              <a:latin typeface="+mn-lt"/>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723069"/>
            <a:ext cx="8915400" cy="3777622"/>
          </a:xfrm>
        </p:spPr>
        <p:txBody>
          <a:bodyPr>
            <a:normAutofit/>
          </a:bodyPr>
          <a:lstStyle/>
          <a:p>
            <a:r>
              <a:rPr lang="en-US" dirty="0">
                <a:hlinkClick r:id="rId2"/>
              </a:rPr>
              <a:t>El huevo del CUCO</a:t>
            </a:r>
            <a:endParaRPr lang="en-US" dirty="0"/>
          </a:p>
          <a:p>
            <a:r>
              <a:rPr lang="es-ES" dirty="0">
                <a:hlinkClick r:id="rId3"/>
              </a:rPr>
              <a:t>Guía de ciberataques </a:t>
            </a:r>
            <a:r>
              <a:rPr lang="en-US" dirty="0"/>
              <a:t>, </a:t>
            </a:r>
            <a:r>
              <a:rPr lang="es-ES" dirty="0"/>
              <a:t>documento creado por INCIBE y al servicio de la Oficina de Seguridad del Internauta (OSI) y sus sitios web: https://www.incibe.es y https://www.osi.es </a:t>
            </a:r>
          </a:p>
          <a:p>
            <a:endParaRPr lang="en-US" dirty="0"/>
          </a:p>
          <a:p>
            <a:endParaRPr lang="en-US" dirty="0"/>
          </a:p>
        </p:txBody>
      </p:sp>
    </p:spTree>
    <p:extLst>
      <p:ext uri="{BB962C8B-B14F-4D97-AF65-F5344CB8AC3E}">
        <p14:creationId xmlns:p14="http://schemas.microsoft.com/office/powerpoint/2010/main" val="330647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en-US" b="1" i="1" dirty="0">
                <a:solidFill>
                  <a:srgbClr val="404040"/>
                </a:solidFill>
                <a:effectLst/>
              </a:rPr>
              <a:t>White hat hackers </a:t>
            </a:r>
            <a:r>
              <a:rPr lang="en-US" b="1" i="0" dirty="0">
                <a:solidFill>
                  <a:srgbClr val="404040"/>
                </a:solidFill>
                <a:effectLst/>
              </a:rPr>
              <a:t>(Hackers de sombrero </a:t>
            </a:r>
            <a:r>
              <a:rPr lang="en-US" b="1" i="0" dirty="0" err="1">
                <a:solidFill>
                  <a:srgbClr val="404040"/>
                </a:solidFill>
                <a:effectLst/>
              </a:rPr>
              <a:t>blanco</a:t>
            </a:r>
            <a:r>
              <a:rPr lang="en-US" b="1" i="0" dirty="0">
                <a:solidFill>
                  <a:srgbClr val="404040"/>
                </a:solidFill>
                <a:effectLst/>
              </a:rPr>
              <a:t>)</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8" name="TextBox 7">
            <a:extLst>
              <a:ext uri="{FF2B5EF4-FFF2-40B4-BE49-F238E27FC236}">
                <a16:creationId xmlns:a16="http://schemas.microsoft.com/office/drawing/2014/main" id="{9D0B6FB9-1E2C-4D83-85CD-85F4217E5E72}"/>
              </a:ext>
            </a:extLst>
          </p:cNvPr>
          <p:cNvSpPr txBox="1"/>
          <p:nvPr/>
        </p:nvSpPr>
        <p:spPr>
          <a:xfrm>
            <a:off x="1638300" y="2202688"/>
            <a:ext cx="10057514" cy="3139321"/>
          </a:xfrm>
          <a:prstGeom prst="rect">
            <a:avLst/>
          </a:prstGeom>
          <a:noFill/>
        </p:spPr>
        <p:txBody>
          <a:bodyPr wrap="square">
            <a:spAutoFit/>
          </a:bodyPr>
          <a:lstStyle/>
          <a:p>
            <a:pPr algn="just"/>
            <a:r>
              <a:rPr lang="es-ES" b="0" i="0" dirty="0">
                <a:solidFill>
                  <a:srgbClr val="404040"/>
                </a:solidFill>
                <a:effectLst/>
                <a:latin typeface="Roboto" panose="02000000000000000000" pitchFamily="2" charset="0"/>
              </a:rPr>
              <a:t>También se les conoce como </a:t>
            </a:r>
            <a:r>
              <a:rPr lang="es-ES" b="1" i="0" dirty="0">
                <a:solidFill>
                  <a:srgbClr val="404040"/>
                </a:solidFill>
                <a:effectLst/>
                <a:latin typeface="Roboto" panose="02000000000000000000" pitchFamily="2" charset="0"/>
              </a:rPr>
              <a:t>hackers éticos</a:t>
            </a:r>
            <a:r>
              <a:rPr lang="es-ES" b="0" i="0" dirty="0">
                <a:solidFill>
                  <a:srgbClr val="404040"/>
                </a:solidFill>
                <a:effectLst/>
                <a:latin typeface="Roboto" panose="02000000000000000000" pitchFamily="2" charset="0"/>
              </a:rPr>
              <a:t>. Son aquellos hackers que utilizan sus conocimientos para encontrar vulnerabilidades en un sistema informático, y lo ponen en conocimiento de las compañías desarrolladoras o empresas, con el objetivo de poder estudiar y corregir los fallos. Buscan mejorar los sistemas en materia de seguridad, ya sea a través de la seguridad en aplicaciones, sistemas operativos y protección de datos sensibles, para poder garantizar la confidencialidad de la información de los usuarios.</a:t>
            </a:r>
          </a:p>
          <a:p>
            <a:pPr algn="just"/>
            <a:r>
              <a:rPr lang="es-ES" b="0" i="0" dirty="0">
                <a:solidFill>
                  <a:srgbClr val="404040"/>
                </a:solidFill>
                <a:effectLst/>
                <a:latin typeface="Roboto" panose="02000000000000000000" pitchFamily="2" charset="0"/>
              </a:rPr>
              <a:t>En esta tipología de hackers podemos encontrar tanto los investigadores de seguridad, como los que hackean sistemas por razones no maliciosas para demostrar a un cliente o una empresa para la que trabajan que el sistema informático no es seguro. Existen certificaciones, cursos, y capacitaciones online que cubren toda la esfera del hacker ético, algunas de ellas acreditadas por la misma Agencia Nacional de Seguridad de los Estados Unidos (NSA).</a:t>
            </a:r>
          </a:p>
        </p:txBody>
      </p:sp>
    </p:spTree>
    <p:extLst>
      <p:ext uri="{BB962C8B-B14F-4D97-AF65-F5344CB8AC3E}">
        <p14:creationId xmlns:p14="http://schemas.microsoft.com/office/powerpoint/2010/main" val="244652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en-US" b="1" i="1" dirty="0">
                <a:solidFill>
                  <a:srgbClr val="404040"/>
                </a:solidFill>
                <a:effectLst/>
                <a:latin typeface="Roboto" panose="02000000000000000000" pitchFamily="2" charset="0"/>
              </a:rPr>
              <a:t>Black hat</a:t>
            </a:r>
            <a:r>
              <a:rPr lang="en-US" b="1" i="0" dirty="0">
                <a:solidFill>
                  <a:srgbClr val="404040"/>
                </a:solidFill>
                <a:effectLst/>
                <a:latin typeface="Roboto" panose="02000000000000000000" pitchFamily="2" charset="0"/>
              </a:rPr>
              <a:t> hackers (Hackers de sombrero negro)</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5" name="TextBox 4">
            <a:extLst>
              <a:ext uri="{FF2B5EF4-FFF2-40B4-BE49-F238E27FC236}">
                <a16:creationId xmlns:a16="http://schemas.microsoft.com/office/drawing/2014/main" id="{5BABB6CD-22E0-4307-BF09-2661CC922C83}"/>
              </a:ext>
            </a:extLst>
          </p:cNvPr>
          <p:cNvSpPr txBox="1"/>
          <p:nvPr/>
        </p:nvSpPr>
        <p:spPr>
          <a:xfrm>
            <a:off x="1638300" y="2658907"/>
            <a:ext cx="8997803" cy="2308324"/>
          </a:xfrm>
          <a:prstGeom prst="rect">
            <a:avLst/>
          </a:prstGeom>
          <a:noFill/>
        </p:spPr>
        <p:txBody>
          <a:bodyPr wrap="square">
            <a:spAutoFit/>
          </a:bodyPr>
          <a:lstStyle/>
          <a:p>
            <a:r>
              <a:rPr lang="es-ES" b="0" i="0" dirty="0">
                <a:solidFill>
                  <a:srgbClr val="404040"/>
                </a:solidFill>
                <a:effectLst/>
                <a:latin typeface="Roboto" panose="02000000000000000000" pitchFamily="2" charset="0"/>
              </a:rPr>
              <a:t>Conocidos también como </a:t>
            </a:r>
            <a:r>
              <a:rPr lang="es-ES" b="1" i="0" dirty="0">
                <a:solidFill>
                  <a:srgbClr val="404040"/>
                </a:solidFill>
                <a:effectLst/>
                <a:latin typeface="Roboto" panose="02000000000000000000" pitchFamily="2" charset="0"/>
              </a:rPr>
              <a:t>crackers</a:t>
            </a:r>
            <a:r>
              <a:rPr lang="es-ES" b="0" i="0" dirty="0">
                <a:solidFill>
                  <a:srgbClr val="404040"/>
                </a:solidFill>
                <a:effectLst/>
                <a:latin typeface="Roboto" panose="02000000000000000000" pitchFamily="2" charset="0"/>
              </a:rPr>
              <a:t>, son realmente los hackers criminales causantes de todos los ciberataques que no paran de aparecer en prensa. Es un hacker que utiliza todo su conocimiento para introducirse en los sistemas como los hackers blancos pero de una manera maliciosa, buscando su beneficio personal/económico. Son los responsables de todo el </a:t>
            </a:r>
            <a:r>
              <a:rPr lang="es-ES" b="0" i="0" u="none" strike="noStrike" dirty="0">
                <a:solidFill>
                  <a:srgbClr val="09A4A8"/>
                </a:solidFill>
                <a:effectLst/>
                <a:latin typeface="Roboto" panose="02000000000000000000" pitchFamily="2" charset="0"/>
                <a:hlinkClick r:id="rId2"/>
              </a:rPr>
              <a:t>spam</a:t>
            </a:r>
            <a:r>
              <a:rPr lang="es-ES" b="0" i="0" dirty="0">
                <a:solidFill>
                  <a:srgbClr val="404040"/>
                </a:solidFill>
                <a:effectLst/>
                <a:latin typeface="Roboto" panose="02000000000000000000" pitchFamily="2" charset="0"/>
              </a:rPr>
              <a:t> que recibimos en el correo, los que hacen los virus </a:t>
            </a:r>
            <a:r>
              <a:rPr lang="es-ES" b="0" i="0" u="none" strike="noStrike" dirty="0">
                <a:solidFill>
                  <a:srgbClr val="09A4A8"/>
                </a:solidFill>
                <a:effectLst/>
                <a:latin typeface="Roboto" panose="02000000000000000000" pitchFamily="2" charset="0"/>
                <a:hlinkClick r:id="rId3"/>
              </a:rPr>
              <a:t>malware</a:t>
            </a:r>
            <a:r>
              <a:rPr lang="es-ES" b="0" i="0" dirty="0">
                <a:solidFill>
                  <a:srgbClr val="404040"/>
                </a:solidFill>
                <a:effectLst/>
                <a:latin typeface="Roboto" panose="02000000000000000000" pitchFamily="2" charset="0"/>
              </a:rPr>
              <a:t>, los que se cuelan en los sistemas de las grandes empresas para modificar o destrozar datos, robar información de los usuarios para luego venderlo al mejor postor, colapsar el sistema, y un largo etcétera.</a:t>
            </a:r>
            <a:endParaRPr lang="es-ES" dirty="0"/>
          </a:p>
        </p:txBody>
      </p:sp>
    </p:spTree>
    <p:extLst>
      <p:ext uri="{BB962C8B-B14F-4D97-AF65-F5344CB8AC3E}">
        <p14:creationId xmlns:p14="http://schemas.microsoft.com/office/powerpoint/2010/main" val="394368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algn="just"/>
            <a:r>
              <a:rPr lang="sv-SE" b="1" i="1" dirty="0">
                <a:solidFill>
                  <a:srgbClr val="404040"/>
                </a:solidFill>
                <a:effectLst/>
                <a:latin typeface="Roboto" panose="02000000000000000000" pitchFamily="2" charset="0"/>
              </a:rPr>
              <a:t>Gray hat hackers </a:t>
            </a:r>
            <a:r>
              <a:rPr lang="sv-SE" b="1" i="0" dirty="0">
                <a:solidFill>
                  <a:srgbClr val="404040"/>
                </a:solidFill>
                <a:effectLst/>
                <a:latin typeface="Roboto" panose="02000000000000000000" pitchFamily="2" charset="0"/>
              </a:rPr>
              <a:t>(Hackers de sombrero gris)</a:t>
            </a:r>
          </a:p>
        </p:txBody>
      </p:sp>
      <p:sp>
        <p:nvSpPr>
          <p:cNvPr id="10" name="Title 1">
            <a:extLst>
              <a:ext uri="{FF2B5EF4-FFF2-40B4-BE49-F238E27FC236}">
                <a16:creationId xmlns:a16="http://schemas.microsoft.com/office/drawing/2014/main" id="{61DA85DD-9D62-4111-B156-14975E00371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5" name="TextBox 4">
            <a:extLst>
              <a:ext uri="{FF2B5EF4-FFF2-40B4-BE49-F238E27FC236}">
                <a16:creationId xmlns:a16="http://schemas.microsoft.com/office/drawing/2014/main" id="{7EF3B062-F1C9-457E-A13B-5E6D9B85E43E}"/>
              </a:ext>
            </a:extLst>
          </p:cNvPr>
          <p:cNvSpPr txBox="1"/>
          <p:nvPr/>
        </p:nvSpPr>
        <p:spPr>
          <a:xfrm>
            <a:off x="1762346" y="2580816"/>
            <a:ext cx="9029700" cy="2862322"/>
          </a:xfrm>
          <a:prstGeom prst="rect">
            <a:avLst/>
          </a:prstGeom>
          <a:noFill/>
        </p:spPr>
        <p:txBody>
          <a:bodyPr wrap="square">
            <a:spAutoFit/>
          </a:bodyPr>
          <a:lstStyle/>
          <a:p>
            <a:pPr algn="just"/>
            <a:r>
              <a:rPr lang="es-ES" b="0" i="0" dirty="0">
                <a:solidFill>
                  <a:srgbClr val="404040"/>
                </a:solidFill>
                <a:effectLst/>
                <a:latin typeface="Roboto" panose="02000000000000000000" pitchFamily="2" charset="0"/>
              </a:rPr>
              <a:t>Entre los hackers blancos y los negros nos encontramos con los grises (parece broma pero no lo es). Se denominan así a los hackers que rompen los niveles de seguridad de los sistemas de una empresa para, posteriormente, ofrecer sus servicios para mejorar dicha seguridad. Es decir, atacan al sistema informático de una empresa para demostrar su valúa, y ser contratado para defenderla arreglando sus fallos de seguridad.</a:t>
            </a:r>
          </a:p>
          <a:p>
            <a:pPr algn="just"/>
            <a:r>
              <a:rPr lang="es-ES" b="0" i="0" dirty="0">
                <a:solidFill>
                  <a:srgbClr val="404040"/>
                </a:solidFill>
                <a:effectLst/>
                <a:latin typeface="Roboto" panose="02000000000000000000" pitchFamily="2" charset="0"/>
              </a:rPr>
              <a:t>Aquí podríamos estar hablando de individuos anónimos contratados expresamente, o hackers grises que van por libre y después de hackear un sistema o empresa, le ofrecen sus servicios. Un ejemplo serían los hackers contratados por algunos gobiernos para espiar a otros países.</a:t>
            </a:r>
          </a:p>
        </p:txBody>
      </p:sp>
    </p:spTree>
    <p:extLst>
      <p:ext uri="{BB962C8B-B14F-4D97-AF65-F5344CB8AC3E}">
        <p14:creationId xmlns:p14="http://schemas.microsoft.com/office/powerpoint/2010/main" val="260979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420919"/>
          </a:xfrm>
        </p:spPr>
        <p:txBody>
          <a:bodyPr>
            <a:noAutofit/>
          </a:bodyPr>
          <a:lstStyle/>
          <a:p>
            <a:pPr marL="0" indent="0">
              <a:buNone/>
            </a:pPr>
            <a:r>
              <a:rPr lang="en-US" dirty="0" err="1"/>
              <a:t>Algunos</a:t>
            </a:r>
            <a:r>
              <a:rPr lang="en-US" dirty="0"/>
              <a:t> </a:t>
            </a:r>
            <a:r>
              <a:rPr lang="en-US" dirty="0" err="1"/>
              <a:t>ejemplos</a:t>
            </a:r>
            <a:r>
              <a:rPr lang="en-US" dirty="0"/>
              <a:t> de </a:t>
            </a:r>
            <a:r>
              <a:rPr lang="en-US" dirty="0" err="1"/>
              <a:t>brechas</a:t>
            </a:r>
            <a:r>
              <a:rPr lang="en-US" dirty="0"/>
              <a:t> de </a:t>
            </a:r>
            <a:r>
              <a:rPr lang="en-US" dirty="0" err="1"/>
              <a:t>seguridad</a:t>
            </a:r>
            <a:r>
              <a:rPr lang="en-US" dirty="0"/>
              <a:t> y sus </a:t>
            </a:r>
            <a:r>
              <a:rPr lang="en-US" dirty="0" err="1"/>
              <a:t>consecuencias</a:t>
            </a:r>
            <a:endParaRPr lang="en-US" dirty="0"/>
          </a:p>
        </p:txBody>
      </p:sp>
      <p:sp>
        <p:nvSpPr>
          <p:cNvPr id="6" name="TextBox 5">
            <a:extLst>
              <a:ext uri="{FF2B5EF4-FFF2-40B4-BE49-F238E27FC236}">
                <a16:creationId xmlns:a16="http://schemas.microsoft.com/office/drawing/2014/main" id="{815E7904-1FCD-4326-B6D0-20FC41B823B3}"/>
              </a:ext>
            </a:extLst>
          </p:cNvPr>
          <p:cNvSpPr txBox="1"/>
          <p:nvPr/>
        </p:nvSpPr>
        <p:spPr>
          <a:xfrm>
            <a:off x="1638299" y="2075454"/>
            <a:ext cx="7660975" cy="3016210"/>
          </a:xfrm>
          <a:prstGeom prst="rect">
            <a:avLst/>
          </a:prstGeom>
          <a:noFill/>
        </p:spPr>
        <p:txBody>
          <a:bodyPr wrap="square">
            <a:spAutoFit/>
          </a:bodyPr>
          <a:lstStyle/>
          <a:p>
            <a:pPr marL="342900" indent="-342900" algn="l" fontAlgn="base">
              <a:buFont typeface="+mj-lt"/>
              <a:buAutoNum type="arabicPeriod"/>
            </a:pPr>
            <a:r>
              <a:rPr lang="es-ES" sz="2000" b="1" i="0" dirty="0">
                <a:solidFill>
                  <a:srgbClr val="5D5D5D"/>
                </a:solidFill>
                <a:effectLst/>
                <a:latin typeface="georgia" panose="02040502050405020303" pitchFamily="18" charset="0"/>
              </a:rPr>
              <a:t>-El Ransomware (“</a:t>
            </a:r>
            <a:r>
              <a:rPr lang="es-ES" sz="2000" b="1" i="0" u="none" strike="noStrike" dirty="0" err="1">
                <a:solidFill>
                  <a:srgbClr val="5D5D5D"/>
                </a:solidFill>
                <a:effectLst/>
                <a:latin typeface="inherit"/>
                <a:hlinkClick r:id="rId2"/>
              </a:rPr>
              <a:t>Ramonware</a:t>
            </a:r>
            <a:r>
              <a:rPr lang="es-ES" sz="2000" b="1" i="0" dirty="0">
                <a:solidFill>
                  <a:srgbClr val="5D5D5D"/>
                </a:solidFill>
                <a:effectLst/>
                <a:latin typeface="georgia" panose="02040502050405020303" pitchFamily="18" charset="0"/>
              </a:rPr>
              <a:t>” en castizo)</a:t>
            </a:r>
          </a:p>
          <a:p>
            <a:pPr marL="342900" indent="-342900" fontAlgn="base">
              <a:buFont typeface="+mj-lt"/>
              <a:buAutoNum type="arabicPeriod"/>
            </a:pPr>
            <a:r>
              <a:rPr lang="es-ES" sz="2000" b="1" i="0" dirty="0">
                <a:solidFill>
                  <a:srgbClr val="5D5D5D"/>
                </a:solidFill>
                <a:effectLst/>
                <a:latin typeface="georgia" panose="02040502050405020303" pitchFamily="18" charset="0"/>
              </a:rPr>
              <a:t>“Ejque me se ha ido el dedo al enviar el </a:t>
            </a:r>
            <a:r>
              <a:rPr lang="es-ES" sz="2000" b="1" i="0" dirty="0" err="1">
                <a:solidFill>
                  <a:srgbClr val="5D5D5D"/>
                </a:solidFill>
                <a:effectLst/>
                <a:latin typeface="georgia" panose="02040502050405020303" pitchFamily="18" charset="0"/>
              </a:rPr>
              <a:t>imeil</a:t>
            </a:r>
            <a:r>
              <a:rPr lang="es-ES" sz="2000" b="1" i="0" dirty="0">
                <a:solidFill>
                  <a:srgbClr val="5D5D5D"/>
                </a:solidFill>
                <a:effectLst/>
                <a:latin typeface="georgia" panose="02040502050405020303" pitchFamily="18" charset="0"/>
              </a:rPr>
              <a:t>”</a:t>
            </a:r>
          </a:p>
          <a:p>
            <a:pPr marL="342900" indent="-342900" fontAlgn="base">
              <a:buFont typeface="+mj-lt"/>
              <a:buAutoNum type="arabicPeriod"/>
            </a:pPr>
            <a:r>
              <a:rPr lang="es-ES" sz="2000" b="1" i="0" dirty="0">
                <a:solidFill>
                  <a:srgbClr val="5D5D5D"/>
                </a:solidFill>
                <a:effectLst/>
                <a:latin typeface="georgia" panose="02040502050405020303" pitchFamily="18" charset="0"/>
              </a:rPr>
              <a:t> Tengo una secre que es “oro en barras”</a:t>
            </a:r>
          </a:p>
          <a:p>
            <a:pPr marL="342900" indent="-342900" fontAlgn="base">
              <a:buFont typeface="+mj-lt"/>
              <a:buAutoNum type="arabicPeriod"/>
            </a:pPr>
            <a:r>
              <a:rPr lang="es-ES" sz="2000" b="1" i="0" dirty="0">
                <a:solidFill>
                  <a:srgbClr val="5D5D5D"/>
                </a:solidFill>
                <a:effectLst/>
                <a:latin typeface="georgia" panose="02040502050405020303" pitchFamily="18" charset="0"/>
              </a:rPr>
              <a:t> Me guindaron el portátil en la T4. O lo perdí.</a:t>
            </a:r>
          </a:p>
          <a:p>
            <a:pPr marL="342900" indent="-342900" fontAlgn="base">
              <a:buFont typeface="+mj-lt"/>
              <a:buAutoNum type="arabicPeriod"/>
            </a:pPr>
            <a:r>
              <a:rPr lang="es-ES" sz="2000" b="1" i="0" dirty="0">
                <a:solidFill>
                  <a:srgbClr val="5D5D5D"/>
                </a:solidFill>
                <a:effectLst/>
                <a:latin typeface="georgia" panose="02040502050405020303" pitchFamily="18" charset="0"/>
              </a:rPr>
              <a:t>Este verano sí que he desconectado. Del todo</a:t>
            </a:r>
            <a:endParaRPr lang="es-ES" sz="2000"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marL="342900" indent="-342900" fontAlgn="base">
              <a:buFont typeface="+mj-lt"/>
              <a:buAutoNum type="arabicPeriod"/>
            </a:pPr>
            <a:endParaRPr lang="es-ES" b="1" i="0" dirty="0">
              <a:solidFill>
                <a:srgbClr val="5D5D5D"/>
              </a:solidFill>
              <a:effectLst/>
              <a:latin typeface="Merriweather" panose="00000500000000000000" pitchFamily="2" charset="0"/>
            </a:endParaRPr>
          </a:p>
          <a:p>
            <a:pPr algn="l" fontAlgn="base"/>
            <a:endParaRPr lang="es-ES" sz="1800" i="0" dirty="0">
              <a:solidFill>
                <a:srgbClr val="5D5D5D"/>
              </a:solidFill>
              <a:effectLst/>
              <a:latin typeface="georgia" panose="02040502050405020303" pitchFamily="18" charset="0"/>
            </a:endParaRPr>
          </a:p>
          <a:p>
            <a:pPr algn="l" fontAlgn="base"/>
            <a:endParaRPr lang="es-ES" b="1" i="0" dirty="0">
              <a:solidFill>
                <a:srgbClr val="5D5D5D"/>
              </a:solidFill>
              <a:effectLst/>
              <a:latin typeface="Merriweather" panose="020B0604020202020204" pitchFamily="2" charset="0"/>
            </a:endParaRPr>
          </a:p>
        </p:txBody>
      </p:sp>
      <p:pic>
        <p:nvPicPr>
          <p:cNvPr id="8" name="Picture 7">
            <a:hlinkClick r:id="rId3"/>
            <a:extLst>
              <a:ext uri="{FF2B5EF4-FFF2-40B4-BE49-F238E27FC236}">
                <a16:creationId xmlns:a16="http://schemas.microsoft.com/office/drawing/2014/main" id="{A9838B9B-4739-4EAC-A859-4769E6E6101F}"/>
              </a:ext>
            </a:extLst>
          </p:cNvPr>
          <p:cNvPicPr>
            <a:picLocks noChangeAspect="1"/>
          </p:cNvPicPr>
          <p:nvPr/>
        </p:nvPicPr>
        <p:blipFill>
          <a:blip r:embed="rId4"/>
          <a:stretch>
            <a:fillRect/>
          </a:stretch>
        </p:blipFill>
        <p:spPr>
          <a:xfrm>
            <a:off x="1006712" y="4052703"/>
            <a:ext cx="9264065" cy="1038961"/>
          </a:xfrm>
          <a:prstGeom prst="rect">
            <a:avLst/>
          </a:prstGeom>
        </p:spPr>
      </p:pic>
      <p:pic>
        <p:nvPicPr>
          <p:cNvPr id="10" name="Picture 9">
            <a:extLst>
              <a:ext uri="{FF2B5EF4-FFF2-40B4-BE49-F238E27FC236}">
                <a16:creationId xmlns:a16="http://schemas.microsoft.com/office/drawing/2014/main" id="{B2F64CB8-3B75-4485-BDB3-7DFC26FD4A5B}"/>
              </a:ext>
            </a:extLst>
          </p:cNvPr>
          <p:cNvPicPr>
            <a:picLocks noChangeAspect="1"/>
          </p:cNvPicPr>
          <p:nvPr/>
        </p:nvPicPr>
        <p:blipFill>
          <a:blip r:embed="rId5"/>
          <a:stretch>
            <a:fillRect/>
          </a:stretch>
        </p:blipFill>
        <p:spPr>
          <a:xfrm>
            <a:off x="1904052" y="5388149"/>
            <a:ext cx="7293925" cy="1038960"/>
          </a:xfrm>
          <a:prstGeom prst="rect">
            <a:avLst/>
          </a:prstGeom>
        </p:spPr>
      </p:pic>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113885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5070972" cy="420919"/>
          </a:xfrm>
        </p:spPr>
        <p:txBody>
          <a:bodyPr>
            <a:noAutofit/>
          </a:bodyPr>
          <a:lstStyle/>
          <a:p>
            <a:pPr marL="0" indent="0">
              <a:buNone/>
            </a:pPr>
            <a:r>
              <a:rPr lang="en-US" dirty="0" err="1"/>
              <a:t>Revisemos</a:t>
            </a:r>
            <a:r>
              <a:rPr lang="en-US" dirty="0"/>
              <a:t> un </a:t>
            </a:r>
            <a:r>
              <a:rPr lang="en-US" dirty="0" err="1"/>
              <a:t>informe</a:t>
            </a:r>
            <a:r>
              <a:rPr lang="en-US" dirty="0"/>
              <a:t> de </a:t>
            </a:r>
            <a:r>
              <a:rPr lang="en-US" dirty="0" err="1"/>
              <a:t>ciberseguridad</a:t>
            </a:r>
            <a:endParaRPr lang="en-US" dirty="0"/>
          </a:p>
        </p:txBody>
      </p:sp>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4" name="Picture 3">
            <a:hlinkClick r:id="rId2"/>
            <a:extLst>
              <a:ext uri="{FF2B5EF4-FFF2-40B4-BE49-F238E27FC236}">
                <a16:creationId xmlns:a16="http://schemas.microsoft.com/office/drawing/2014/main" id="{D7F39A8E-598C-4A67-99A5-47A2A9522101}"/>
              </a:ext>
            </a:extLst>
          </p:cNvPr>
          <p:cNvPicPr>
            <a:picLocks noChangeAspect="1"/>
          </p:cNvPicPr>
          <p:nvPr/>
        </p:nvPicPr>
        <p:blipFill>
          <a:blip r:embed="rId3"/>
          <a:stretch>
            <a:fillRect/>
          </a:stretch>
        </p:blipFill>
        <p:spPr>
          <a:xfrm>
            <a:off x="9599075" y="90385"/>
            <a:ext cx="2461300" cy="3179850"/>
          </a:xfrm>
          <a:prstGeom prst="rect">
            <a:avLst/>
          </a:prstGeom>
        </p:spPr>
      </p:pic>
      <p:pic>
        <p:nvPicPr>
          <p:cNvPr id="7" name="Picture 6">
            <a:extLst>
              <a:ext uri="{FF2B5EF4-FFF2-40B4-BE49-F238E27FC236}">
                <a16:creationId xmlns:a16="http://schemas.microsoft.com/office/drawing/2014/main" id="{9EE312C3-AA72-4CF8-891A-EBDB1F1DBFFC}"/>
              </a:ext>
            </a:extLst>
          </p:cNvPr>
          <p:cNvPicPr>
            <a:picLocks noChangeAspect="1"/>
          </p:cNvPicPr>
          <p:nvPr/>
        </p:nvPicPr>
        <p:blipFill>
          <a:blip r:embed="rId4"/>
          <a:stretch>
            <a:fillRect/>
          </a:stretch>
        </p:blipFill>
        <p:spPr>
          <a:xfrm>
            <a:off x="414159" y="2028630"/>
            <a:ext cx="4372585" cy="1400370"/>
          </a:xfrm>
          <a:prstGeom prst="rect">
            <a:avLst/>
          </a:prstGeom>
        </p:spPr>
      </p:pic>
      <p:pic>
        <p:nvPicPr>
          <p:cNvPr id="11" name="Picture 10">
            <a:extLst>
              <a:ext uri="{FF2B5EF4-FFF2-40B4-BE49-F238E27FC236}">
                <a16:creationId xmlns:a16="http://schemas.microsoft.com/office/drawing/2014/main" id="{2F04AF37-DDD4-4D00-A49F-66EA1C2F1DEC}"/>
              </a:ext>
            </a:extLst>
          </p:cNvPr>
          <p:cNvPicPr>
            <a:picLocks noChangeAspect="1"/>
          </p:cNvPicPr>
          <p:nvPr/>
        </p:nvPicPr>
        <p:blipFill>
          <a:blip r:embed="rId5"/>
          <a:stretch>
            <a:fillRect/>
          </a:stretch>
        </p:blipFill>
        <p:spPr>
          <a:xfrm>
            <a:off x="414159" y="3566860"/>
            <a:ext cx="4391638" cy="1028844"/>
          </a:xfrm>
          <a:prstGeom prst="rect">
            <a:avLst/>
          </a:prstGeom>
        </p:spPr>
      </p:pic>
      <p:pic>
        <p:nvPicPr>
          <p:cNvPr id="14" name="Picture 13">
            <a:extLst>
              <a:ext uri="{FF2B5EF4-FFF2-40B4-BE49-F238E27FC236}">
                <a16:creationId xmlns:a16="http://schemas.microsoft.com/office/drawing/2014/main" id="{3E61E678-F9BC-48BA-8D48-C679B924964D}"/>
              </a:ext>
            </a:extLst>
          </p:cNvPr>
          <p:cNvPicPr>
            <a:picLocks noChangeAspect="1"/>
          </p:cNvPicPr>
          <p:nvPr/>
        </p:nvPicPr>
        <p:blipFill>
          <a:blip r:embed="rId6"/>
          <a:stretch>
            <a:fillRect/>
          </a:stretch>
        </p:blipFill>
        <p:spPr>
          <a:xfrm>
            <a:off x="642790" y="4928582"/>
            <a:ext cx="3915321" cy="1343212"/>
          </a:xfrm>
          <a:prstGeom prst="rect">
            <a:avLst/>
          </a:prstGeom>
        </p:spPr>
      </p:pic>
      <p:pic>
        <p:nvPicPr>
          <p:cNvPr id="16" name="Picture 15">
            <a:extLst>
              <a:ext uri="{FF2B5EF4-FFF2-40B4-BE49-F238E27FC236}">
                <a16:creationId xmlns:a16="http://schemas.microsoft.com/office/drawing/2014/main" id="{6149C5A5-B016-49B0-9665-BB9ED37B6DB4}"/>
              </a:ext>
            </a:extLst>
          </p:cNvPr>
          <p:cNvPicPr>
            <a:picLocks noChangeAspect="1"/>
          </p:cNvPicPr>
          <p:nvPr/>
        </p:nvPicPr>
        <p:blipFill>
          <a:blip r:embed="rId7"/>
          <a:stretch>
            <a:fillRect/>
          </a:stretch>
        </p:blipFill>
        <p:spPr>
          <a:xfrm>
            <a:off x="5199114" y="2047719"/>
            <a:ext cx="4049520" cy="882768"/>
          </a:xfrm>
          <a:prstGeom prst="rect">
            <a:avLst/>
          </a:prstGeom>
        </p:spPr>
      </p:pic>
      <p:pic>
        <p:nvPicPr>
          <p:cNvPr id="18" name="Picture 17">
            <a:extLst>
              <a:ext uri="{FF2B5EF4-FFF2-40B4-BE49-F238E27FC236}">
                <a16:creationId xmlns:a16="http://schemas.microsoft.com/office/drawing/2014/main" id="{48F64882-B82E-4864-ADE9-B70C3415F7DE}"/>
              </a:ext>
            </a:extLst>
          </p:cNvPr>
          <p:cNvPicPr>
            <a:picLocks noChangeAspect="1"/>
          </p:cNvPicPr>
          <p:nvPr/>
        </p:nvPicPr>
        <p:blipFill>
          <a:blip r:embed="rId8"/>
          <a:stretch>
            <a:fillRect/>
          </a:stretch>
        </p:blipFill>
        <p:spPr>
          <a:xfrm>
            <a:off x="5414254" y="3465549"/>
            <a:ext cx="6134956" cy="3219899"/>
          </a:xfrm>
          <a:prstGeom prst="rect">
            <a:avLst/>
          </a:prstGeom>
        </p:spPr>
      </p:pic>
    </p:spTree>
    <p:extLst>
      <p:ext uri="{BB962C8B-B14F-4D97-AF65-F5344CB8AC3E}">
        <p14:creationId xmlns:p14="http://schemas.microsoft.com/office/powerpoint/2010/main" val="233299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5070972" cy="420919"/>
          </a:xfrm>
        </p:spPr>
        <p:txBody>
          <a:bodyPr>
            <a:noAutofit/>
          </a:bodyPr>
          <a:lstStyle/>
          <a:p>
            <a:pPr marL="0" indent="0">
              <a:buNone/>
            </a:pPr>
            <a:r>
              <a:rPr lang="en-US" dirty="0" err="1"/>
              <a:t>Revisemos</a:t>
            </a:r>
            <a:r>
              <a:rPr lang="en-US" dirty="0"/>
              <a:t> un </a:t>
            </a:r>
            <a:r>
              <a:rPr lang="en-US" dirty="0" err="1"/>
              <a:t>informe</a:t>
            </a:r>
            <a:r>
              <a:rPr lang="en-US" dirty="0"/>
              <a:t> de </a:t>
            </a:r>
            <a:r>
              <a:rPr lang="en-US" dirty="0" err="1"/>
              <a:t>ciberseguridad</a:t>
            </a:r>
            <a:endParaRPr lang="en-US" dirty="0"/>
          </a:p>
        </p:txBody>
      </p:sp>
      <p:sp>
        <p:nvSpPr>
          <p:cNvPr id="13" name="Title 1">
            <a:extLst>
              <a:ext uri="{FF2B5EF4-FFF2-40B4-BE49-F238E27FC236}">
                <a16:creationId xmlns:a16="http://schemas.microsoft.com/office/drawing/2014/main" id="{918D5BB7-6070-40A8-80C2-7128C65E0393}"/>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pic>
        <p:nvPicPr>
          <p:cNvPr id="4" name="Picture 3">
            <a:hlinkClick r:id="rId2"/>
            <a:extLst>
              <a:ext uri="{FF2B5EF4-FFF2-40B4-BE49-F238E27FC236}">
                <a16:creationId xmlns:a16="http://schemas.microsoft.com/office/drawing/2014/main" id="{D7F39A8E-598C-4A67-99A5-47A2A9522101}"/>
              </a:ext>
            </a:extLst>
          </p:cNvPr>
          <p:cNvPicPr>
            <a:picLocks noChangeAspect="1"/>
          </p:cNvPicPr>
          <p:nvPr/>
        </p:nvPicPr>
        <p:blipFill>
          <a:blip r:embed="rId3"/>
          <a:stretch>
            <a:fillRect/>
          </a:stretch>
        </p:blipFill>
        <p:spPr>
          <a:xfrm>
            <a:off x="9599075" y="90385"/>
            <a:ext cx="2461300" cy="3179850"/>
          </a:xfrm>
          <a:prstGeom prst="rect">
            <a:avLst/>
          </a:prstGeom>
        </p:spPr>
      </p:pic>
      <p:pic>
        <p:nvPicPr>
          <p:cNvPr id="5" name="Picture 4">
            <a:extLst>
              <a:ext uri="{FF2B5EF4-FFF2-40B4-BE49-F238E27FC236}">
                <a16:creationId xmlns:a16="http://schemas.microsoft.com/office/drawing/2014/main" id="{1E57C61A-0E35-4304-9EE7-871A4938384C}"/>
              </a:ext>
            </a:extLst>
          </p:cNvPr>
          <p:cNvPicPr>
            <a:picLocks noChangeAspect="1"/>
          </p:cNvPicPr>
          <p:nvPr/>
        </p:nvPicPr>
        <p:blipFill>
          <a:blip r:embed="rId4"/>
          <a:stretch>
            <a:fillRect/>
          </a:stretch>
        </p:blipFill>
        <p:spPr>
          <a:xfrm>
            <a:off x="259947" y="1890770"/>
            <a:ext cx="6449325" cy="3439005"/>
          </a:xfrm>
          <a:prstGeom prst="rect">
            <a:avLst/>
          </a:prstGeom>
        </p:spPr>
      </p:pic>
      <p:pic>
        <p:nvPicPr>
          <p:cNvPr id="8" name="Picture 7">
            <a:extLst>
              <a:ext uri="{FF2B5EF4-FFF2-40B4-BE49-F238E27FC236}">
                <a16:creationId xmlns:a16="http://schemas.microsoft.com/office/drawing/2014/main" id="{D92B9220-39B6-4CE8-B2A5-D261A494403D}"/>
              </a:ext>
            </a:extLst>
          </p:cNvPr>
          <p:cNvPicPr>
            <a:picLocks noChangeAspect="1"/>
          </p:cNvPicPr>
          <p:nvPr/>
        </p:nvPicPr>
        <p:blipFill>
          <a:blip r:embed="rId5"/>
          <a:stretch>
            <a:fillRect/>
          </a:stretch>
        </p:blipFill>
        <p:spPr>
          <a:xfrm>
            <a:off x="7363895" y="3715635"/>
            <a:ext cx="4696480" cy="2114845"/>
          </a:xfrm>
          <a:prstGeom prst="rect">
            <a:avLst/>
          </a:prstGeom>
        </p:spPr>
      </p:pic>
    </p:spTree>
    <p:extLst>
      <p:ext uri="{BB962C8B-B14F-4D97-AF65-F5344CB8AC3E}">
        <p14:creationId xmlns:p14="http://schemas.microsoft.com/office/powerpoint/2010/main" val="696007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531140" y="1294496"/>
            <a:ext cx="10270999" cy="5255160"/>
          </a:xfrm>
        </p:spPr>
        <p:txBody>
          <a:bodyPr>
            <a:normAutofit lnSpcReduction="10000"/>
          </a:bodyPr>
          <a:lstStyle/>
          <a:p>
            <a:r>
              <a:rPr lang="es-ES" dirty="0">
                <a:solidFill>
                  <a:schemeClr val="tx1"/>
                </a:solidFill>
                <a:hlinkClick r:id="rId2" action="ppaction://hlinksldjump">
                  <a:extLst>
                    <a:ext uri="{A12FA001-AC4F-418D-AE19-62706E023703}">
                      <ahyp:hlinkClr xmlns:ahyp="http://schemas.microsoft.com/office/drawing/2018/hyperlinkcolor" val="tx"/>
                    </a:ext>
                  </a:extLst>
                </a:hlinkClick>
              </a:rPr>
              <a:t>Introducción</a:t>
            </a:r>
            <a:endParaRPr lang="es-ES" dirty="0">
              <a:solidFill>
                <a:schemeClr val="tx1"/>
              </a:solidFill>
            </a:endParaRPr>
          </a:p>
          <a:p>
            <a:r>
              <a:rPr lang="es-ES" dirty="0">
                <a:solidFill>
                  <a:schemeClr val="accent2">
                    <a:lumMod val="50000"/>
                  </a:schemeClr>
                </a:solidFill>
                <a:hlinkClick r:id="rId3" action="ppaction://hlinksldjump">
                  <a:extLst>
                    <a:ext uri="{A12FA001-AC4F-418D-AE19-62706E023703}">
                      <ahyp:hlinkClr xmlns:ahyp="http://schemas.microsoft.com/office/drawing/2018/hyperlinkcolor" val="tx"/>
                    </a:ext>
                  </a:extLst>
                </a:hlinkClick>
              </a:rPr>
              <a:t>Sistemas de seguridad en la empresa</a:t>
            </a:r>
            <a:endParaRPr lang="es-ES" dirty="0">
              <a:solidFill>
                <a:schemeClr val="accent2">
                  <a:lumMod val="50000"/>
                </a:schemeClr>
              </a:solidFill>
            </a:endParaRPr>
          </a:p>
          <a:p>
            <a:pPr lvl="1"/>
            <a:r>
              <a:rPr lang="es-E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Estándares</a:t>
            </a:r>
            <a:r>
              <a:rPr lang="en-U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 de </a:t>
            </a:r>
            <a:r>
              <a:rPr lang="es-ES" sz="1600" dirty="0">
                <a:solidFill>
                  <a:schemeClr val="accent2">
                    <a:lumMod val="50000"/>
                  </a:schemeClr>
                </a:solidFill>
                <a:latin typeface="Open Sans" panose="020B0606030504020204" pitchFamily="34" charset="0"/>
                <a:hlinkClick r:id="rId4" action="ppaction://hlinksldjump">
                  <a:extLst>
                    <a:ext uri="{A12FA001-AC4F-418D-AE19-62706E023703}">
                      <ahyp:hlinkClr xmlns:ahyp="http://schemas.microsoft.com/office/drawing/2018/hyperlinkcolor" val="tx"/>
                    </a:ext>
                  </a:extLst>
                </a:hlinkClick>
              </a:rPr>
              <a:t>seguridad</a:t>
            </a:r>
            <a:endParaRPr lang="es-ES" sz="1600" dirty="0">
              <a:solidFill>
                <a:schemeClr val="accent2">
                  <a:lumMod val="50000"/>
                </a:schemeClr>
              </a:solidFill>
              <a:latin typeface="Open Sans" panose="020B0606030504020204" pitchFamily="34" charset="0"/>
            </a:endParaRPr>
          </a:p>
          <a:p>
            <a:pPr lvl="1"/>
            <a:r>
              <a:rPr lang="es-ES" dirty="0">
                <a:solidFill>
                  <a:schemeClr val="accent2">
                    <a:lumMod val="50000"/>
                  </a:schemeClr>
                </a:solidFill>
                <a:hlinkClick r:id="rId5" action="ppaction://hlinksldjump">
                  <a:extLst>
                    <a:ext uri="{A12FA001-AC4F-418D-AE19-62706E023703}">
                      <ahyp:hlinkClr xmlns:ahyp="http://schemas.microsoft.com/office/drawing/2018/hyperlinkcolor" val="tx"/>
                    </a:ext>
                  </a:extLst>
                </a:hlinkClick>
              </a:rPr>
              <a:t>Test módulo 1</a:t>
            </a:r>
            <a:endParaRPr lang="es-ES" sz="1600" dirty="0">
              <a:solidFill>
                <a:schemeClr val="accent2">
                  <a:lumMod val="50000"/>
                </a:schemeClr>
              </a:solidFill>
              <a:latin typeface="Open Sans" panose="020B0606030504020204" pitchFamily="34" charset="0"/>
            </a:endParaRPr>
          </a:p>
          <a:p>
            <a:pPr lvl="1"/>
            <a:r>
              <a:rPr lang="es-ES" i="0" dirty="0">
                <a:solidFill>
                  <a:schemeClr val="accent2">
                    <a:lumMod val="50000"/>
                  </a:schemeClr>
                </a:solidFill>
                <a:effectLst/>
                <a:hlinkClick r:id="rId6" action="ppaction://hlinksldjump">
                  <a:extLst>
                    <a:ext uri="{A12FA001-AC4F-418D-AE19-62706E023703}">
                      <ahyp:hlinkClr xmlns:ahyp="http://schemas.microsoft.com/office/drawing/2018/hyperlinkcolor" val="tx"/>
                    </a:ext>
                  </a:extLst>
                </a:hlinkClick>
              </a:rPr>
              <a:t>Ciberseguridad: tipos de ataques y en qué consisten</a:t>
            </a:r>
            <a:endParaRPr lang="es-ES" i="0" dirty="0">
              <a:solidFill>
                <a:schemeClr val="accent2">
                  <a:lumMod val="50000"/>
                </a:schemeClr>
              </a:solidFill>
              <a:effectLst/>
            </a:endParaRPr>
          </a:p>
          <a:p>
            <a:pPr lvl="1"/>
            <a:r>
              <a:rPr lang="es-ES" i="0" dirty="0">
                <a:solidFill>
                  <a:schemeClr val="accent2">
                    <a:lumMod val="50000"/>
                  </a:schemeClr>
                </a:solidFill>
                <a:effectLst/>
                <a:hlinkClick r:id="rId7" action="ppaction://hlinksldjump">
                  <a:extLst>
                    <a:ext uri="{A12FA001-AC4F-418D-AE19-62706E023703}">
                      <ahyp:hlinkClr xmlns:ahyp="http://schemas.microsoft.com/office/drawing/2018/hyperlinkcolor" val="tx"/>
                    </a:ext>
                  </a:extLst>
                </a:hlinkClick>
              </a:rPr>
              <a:t>Ciberseguridad: medidas de protección a nivel individual</a:t>
            </a:r>
            <a:endParaRPr lang="es-ES" i="0" dirty="0">
              <a:solidFill>
                <a:schemeClr val="accent2">
                  <a:lumMod val="50000"/>
                </a:schemeClr>
              </a:solidFill>
              <a:effectLst/>
            </a:endParaRPr>
          </a:p>
          <a:p>
            <a:pPr lvl="1"/>
            <a:r>
              <a:rPr lang="es-ES" dirty="0">
                <a:solidFill>
                  <a:schemeClr val="accent2">
                    <a:lumMod val="50000"/>
                  </a:schemeClr>
                </a:solidFill>
                <a:hlinkClick r:id="rId8" action="ppaction://hlinksldjump">
                  <a:extLst>
                    <a:ext uri="{A12FA001-AC4F-418D-AE19-62706E023703}">
                      <ahyp:hlinkClr xmlns:ahyp="http://schemas.microsoft.com/office/drawing/2018/hyperlinkcolor" val="tx"/>
                    </a:ext>
                  </a:extLst>
                </a:hlinkClick>
              </a:rPr>
              <a:t>Practicas módulo 1</a:t>
            </a:r>
            <a:endParaRPr lang="es-ES" dirty="0">
              <a:solidFill>
                <a:schemeClr val="accent2">
                  <a:lumMod val="50000"/>
                </a:schemeClr>
              </a:solidFill>
            </a:endParaRPr>
          </a:p>
          <a:p>
            <a:pPr lvl="1"/>
            <a:r>
              <a:rPr lang="es-ES" i="0" dirty="0">
                <a:solidFill>
                  <a:schemeClr val="accent2">
                    <a:lumMod val="50000"/>
                  </a:schemeClr>
                </a:solidFill>
                <a:effectLst/>
                <a:hlinkClick r:id="rId9" action="ppaction://hlinksldjump">
                  <a:extLst>
                    <a:ext uri="{A12FA001-AC4F-418D-AE19-62706E023703}">
                      <ahyp:hlinkClr xmlns:ahyp="http://schemas.microsoft.com/office/drawing/2018/hyperlinkcolor" val="tx"/>
                    </a:ext>
                  </a:extLst>
                </a:hlinkClick>
              </a:rPr>
              <a:t>Ciberseguridad: medidas de protección a nivel de empresa</a:t>
            </a:r>
            <a:r>
              <a:rPr lang="es-ES" i="0" dirty="0">
                <a:solidFill>
                  <a:schemeClr val="accent2">
                    <a:lumMod val="50000"/>
                  </a:schemeClr>
                </a:solidFill>
                <a:effectLst/>
                <a:latin typeface="Arial" panose="020B0604020202020204" pitchFamily="34" charset="0"/>
                <a:hlinkClick r:id="rId9" action="ppaction://hlinksldjump">
                  <a:extLst>
                    <a:ext uri="{A12FA001-AC4F-418D-AE19-62706E023703}">
                      <ahyp:hlinkClr xmlns:ahyp="http://schemas.microsoft.com/office/drawing/2018/hyperlinkcolor" val="tx"/>
                    </a:ext>
                  </a:extLst>
                </a:hlinkClick>
              </a:rPr>
              <a:t>.</a:t>
            </a:r>
            <a:endParaRPr lang="es-ES" i="0" dirty="0">
              <a:solidFill>
                <a:schemeClr val="accent2">
                  <a:lumMod val="50000"/>
                </a:schemeClr>
              </a:solidFill>
              <a:effectLst/>
              <a:latin typeface="Arial" panose="020B0604020202020204" pitchFamily="34" charset="0"/>
            </a:endParaRPr>
          </a:p>
          <a:p>
            <a:pPr lvl="1"/>
            <a:r>
              <a:rPr lang="es-ES" i="0" dirty="0">
                <a:solidFill>
                  <a:schemeClr val="accent2">
                    <a:lumMod val="50000"/>
                  </a:schemeClr>
                </a:solidFill>
                <a:effectLst/>
                <a:hlinkClick r:id="rId10" action="ppaction://hlinksldjump">
                  <a:extLst>
                    <a:ext uri="{A12FA001-AC4F-418D-AE19-62706E023703}">
                      <ahyp:hlinkClr xmlns:ahyp="http://schemas.microsoft.com/office/drawing/2018/hyperlinkcolor" val="tx"/>
                    </a:ext>
                  </a:extLst>
                </a:hlinkClick>
              </a:rPr>
              <a:t>Ciberseguridad: Los 7 errores al implementar un sistema de gestión de seguridad de la información.</a:t>
            </a:r>
            <a:endParaRPr lang="es-ES" i="0" dirty="0">
              <a:solidFill>
                <a:schemeClr val="accent2">
                  <a:lumMod val="50000"/>
                </a:schemeClr>
              </a:solidFill>
              <a:effectLst/>
              <a:latin typeface="Arial" panose="020B0604020202020204" pitchFamily="34" charset="0"/>
            </a:endParaRPr>
          </a:p>
          <a:p>
            <a:r>
              <a:rPr lang="es-ES" dirty="0">
                <a:solidFill>
                  <a:schemeClr val="tx2"/>
                </a:solidFill>
                <a:hlinkClick r:id="rId11" action="ppaction://hlinksldjump">
                  <a:extLst>
                    <a:ext uri="{A12FA001-AC4F-418D-AE19-62706E023703}">
                      <ahyp:hlinkClr xmlns:ahyp="http://schemas.microsoft.com/office/drawing/2018/hyperlinkcolor" val="tx"/>
                    </a:ext>
                  </a:extLst>
                </a:hlinkClick>
              </a:rPr>
              <a:t>Fundamentos de criptografía.</a:t>
            </a:r>
            <a:endParaRPr lang="es-ES" dirty="0">
              <a:solidFill>
                <a:schemeClr val="tx2"/>
              </a:solidFill>
            </a:endParaRPr>
          </a:p>
          <a:p>
            <a:pPr lvl="1"/>
            <a:r>
              <a:rPr lang="es-ES" dirty="0">
                <a:solidFill>
                  <a:schemeClr val="tx2"/>
                </a:solidFill>
                <a:hlinkClick r:id="rId11" action="ppaction://hlinksldjump">
                  <a:extLst>
                    <a:ext uri="{A12FA001-AC4F-418D-AE19-62706E023703}">
                      <ahyp:hlinkClr xmlns:ahyp="http://schemas.microsoft.com/office/drawing/2018/hyperlinkcolor" val="tx"/>
                    </a:ext>
                  </a:extLst>
                </a:hlinkClick>
              </a:rPr>
              <a:t>Introducción a la criptografía</a:t>
            </a:r>
            <a:endParaRPr lang="es-ES" dirty="0">
              <a:solidFill>
                <a:schemeClr val="tx2"/>
              </a:solidFill>
            </a:endParaRPr>
          </a:p>
          <a:p>
            <a:pPr lvl="1"/>
            <a:r>
              <a:rPr lang="es-ES" dirty="0">
                <a:solidFill>
                  <a:schemeClr val="tx2"/>
                </a:solidFill>
                <a:hlinkClick r:id="rId12" action="ppaction://hlinksldjump">
                  <a:extLst>
                    <a:ext uri="{A12FA001-AC4F-418D-AE19-62706E023703}">
                      <ahyp:hlinkClr xmlns:ahyp="http://schemas.microsoft.com/office/drawing/2018/hyperlinkcolor" val="tx"/>
                    </a:ext>
                  </a:extLst>
                </a:hlinkClick>
              </a:rPr>
              <a:t>Objetivos de la criptografía</a:t>
            </a:r>
            <a:endParaRPr lang="es-ES" dirty="0">
              <a:solidFill>
                <a:schemeClr val="tx2"/>
              </a:solidFill>
            </a:endParaRPr>
          </a:p>
          <a:p>
            <a:pPr lvl="1"/>
            <a:r>
              <a:rPr lang="es-ES" dirty="0">
                <a:solidFill>
                  <a:schemeClr val="tx2"/>
                </a:solidFill>
                <a:hlinkClick r:id="rId13" action="ppaction://hlinksldjump">
                  <a:extLst>
                    <a:ext uri="{A12FA001-AC4F-418D-AE19-62706E023703}">
                      <ahyp:hlinkClr xmlns:ahyp="http://schemas.microsoft.com/office/drawing/2018/hyperlinkcolor" val="tx"/>
                    </a:ext>
                  </a:extLst>
                </a:hlinkClick>
              </a:rPr>
              <a:t>Un poco de historia</a:t>
            </a:r>
            <a:endParaRPr lang="es-ES" dirty="0">
              <a:solidFill>
                <a:schemeClr val="tx2"/>
              </a:solidFill>
            </a:endParaRPr>
          </a:p>
          <a:p>
            <a:pPr lvl="1"/>
            <a:r>
              <a:rPr lang="es-ES" dirty="0">
                <a:solidFill>
                  <a:schemeClr val="tx2"/>
                </a:solidFill>
                <a:hlinkClick r:id="rId14" action="ppaction://hlinksldjump">
                  <a:extLst>
                    <a:ext uri="{A12FA001-AC4F-418D-AE19-62706E023703}">
                      <ahyp:hlinkClr xmlns:ahyp="http://schemas.microsoft.com/office/drawing/2018/hyperlinkcolor" val="tx"/>
                    </a:ext>
                  </a:extLst>
                </a:hlinkClick>
              </a:rPr>
              <a:t>Tipos de ataques</a:t>
            </a:r>
            <a:endParaRPr lang="es-ES" dirty="0">
              <a:solidFill>
                <a:schemeClr val="tx2"/>
              </a:solidFill>
            </a:endParaRPr>
          </a:p>
          <a:p>
            <a:endParaRPr lang="en-US" dirty="0"/>
          </a:p>
        </p:txBody>
      </p:sp>
    </p:spTree>
    <p:extLst>
      <p:ext uri="{BB962C8B-B14F-4D97-AF65-F5344CB8AC3E}">
        <p14:creationId xmlns:p14="http://schemas.microsoft.com/office/powerpoint/2010/main" val="2312799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9" name="TextBox 8">
            <a:extLst>
              <a:ext uri="{FF2B5EF4-FFF2-40B4-BE49-F238E27FC236}">
                <a16:creationId xmlns:a16="http://schemas.microsoft.com/office/drawing/2014/main" id="{651920AA-254C-44A3-8DCB-20D39487BF5A}"/>
              </a:ext>
            </a:extLst>
          </p:cNvPr>
          <p:cNvSpPr txBox="1"/>
          <p:nvPr/>
        </p:nvSpPr>
        <p:spPr>
          <a:xfrm>
            <a:off x="2297470" y="2599056"/>
            <a:ext cx="2385204" cy="2308324"/>
          </a:xfrm>
          <a:prstGeom prst="rect">
            <a:avLst/>
          </a:prstGeom>
          <a:noFill/>
        </p:spPr>
        <p:txBody>
          <a:bodyPr wrap="square">
            <a:spAutoFit/>
          </a:bodyPr>
          <a:lstStyle/>
          <a:p>
            <a:pPr algn="l"/>
            <a:r>
              <a:rPr lang="es-ES" sz="2400" b="1" i="0" dirty="0" err="1">
                <a:solidFill>
                  <a:srgbClr val="111111"/>
                </a:solidFill>
                <a:effectLst/>
                <a:latin typeface="LabGrotesque"/>
              </a:rPr>
              <a:t>Anthem</a:t>
            </a:r>
            <a:r>
              <a:rPr lang="es-ES" sz="2400" b="1" i="0" dirty="0">
                <a:solidFill>
                  <a:srgbClr val="111111"/>
                </a:solidFill>
                <a:effectLst/>
                <a:latin typeface="LabGrotesque"/>
              </a:rPr>
              <a:t>, en 2015: se robó la información personal de 78 millones de personas</a:t>
            </a:r>
          </a:p>
        </p:txBody>
      </p:sp>
      <p:pic>
        <p:nvPicPr>
          <p:cNvPr id="7" name="Picture 6">
            <a:extLst>
              <a:ext uri="{FF2B5EF4-FFF2-40B4-BE49-F238E27FC236}">
                <a16:creationId xmlns:a16="http://schemas.microsoft.com/office/drawing/2014/main" id="{00564039-78E0-4D23-90CD-66E68BF83E3C}"/>
              </a:ext>
            </a:extLst>
          </p:cNvPr>
          <p:cNvPicPr>
            <a:picLocks noChangeAspect="1"/>
          </p:cNvPicPr>
          <p:nvPr/>
        </p:nvPicPr>
        <p:blipFill>
          <a:blip r:embed="rId3"/>
          <a:stretch>
            <a:fillRect/>
          </a:stretch>
        </p:blipFill>
        <p:spPr>
          <a:xfrm>
            <a:off x="6096000" y="2225615"/>
            <a:ext cx="4412512" cy="3321621"/>
          </a:xfrm>
          <a:prstGeom prst="rect">
            <a:avLst/>
          </a:prstGeom>
        </p:spPr>
      </p:pic>
      <p:sp>
        <p:nvSpPr>
          <p:cNvPr id="13" name="Title 1">
            <a:extLst>
              <a:ext uri="{FF2B5EF4-FFF2-40B4-BE49-F238E27FC236}">
                <a16:creationId xmlns:a16="http://schemas.microsoft.com/office/drawing/2014/main" id="{C2482B95-C5F7-4F71-8F69-7CC04CD619E8}"/>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Tree>
    <p:extLst>
      <p:ext uri="{BB962C8B-B14F-4D97-AF65-F5344CB8AC3E}">
        <p14:creationId xmlns:p14="http://schemas.microsoft.com/office/powerpoint/2010/main" val="2966031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1962509" y="2650437"/>
            <a:ext cx="3506638" cy="2308324"/>
          </a:xfrm>
          <a:prstGeom prst="rect">
            <a:avLst/>
          </a:prstGeom>
          <a:noFill/>
        </p:spPr>
        <p:txBody>
          <a:bodyPr wrap="square">
            <a:spAutoFit/>
          </a:bodyPr>
          <a:lstStyle/>
          <a:p>
            <a:pPr algn="l"/>
            <a:r>
              <a:rPr lang="es-ES" sz="2400" b="1" i="0" dirty="0">
                <a:solidFill>
                  <a:srgbClr val="111111"/>
                </a:solidFill>
                <a:effectLst/>
                <a:latin typeface="LabGrotesque"/>
              </a:rPr>
              <a:t>JPMorgan Chase descubrió en 2014 una filtración que comprometió los datos personales de 83 millones de clientes</a:t>
            </a:r>
          </a:p>
        </p:txBody>
      </p:sp>
      <p:pic>
        <p:nvPicPr>
          <p:cNvPr id="2050" name="Picture 2" descr="JPMorgan Chase Tower en Nueva York (EE.UU.)">
            <a:extLst>
              <a:ext uri="{FF2B5EF4-FFF2-40B4-BE49-F238E27FC236}">
                <a16:creationId xmlns:a16="http://schemas.microsoft.com/office/drawing/2014/main" id="{3B9A2EBE-2478-48D1-8B3F-C5A42A432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491" y="2285361"/>
            <a:ext cx="4572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5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1962509" y="2650437"/>
            <a:ext cx="3506638" cy="2677656"/>
          </a:xfrm>
          <a:prstGeom prst="rect">
            <a:avLst/>
          </a:prstGeom>
          <a:noFill/>
        </p:spPr>
        <p:txBody>
          <a:bodyPr wrap="square">
            <a:spAutoFit/>
          </a:bodyPr>
          <a:lstStyle/>
          <a:p>
            <a:pPr algn="l"/>
            <a:r>
              <a:rPr lang="es-ES" sz="2400" b="1" i="0">
                <a:solidFill>
                  <a:srgbClr val="111111"/>
                </a:solidFill>
                <a:effectLst/>
                <a:latin typeface="LabGrotesque"/>
              </a:rPr>
              <a:t>En 2021 unos criminales han aprovechado una vulnerabilidad en un software de servidores de correo Microsoft, lo que está provocando ataques a miles de empresas</a:t>
            </a:r>
          </a:p>
        </p:txBody>
      </p:sp>
      <p:pic>
        <p:nvPicPr>
          <p:cNvPr id="3074" name="Picture 2" descr="Satya Narayana Nadella, CEO de Microsoft">
            <a:extLst>
              <a:ext uri="{FF2B5EF4-FFF2-40B4-BE49-F238E27FC236}">
                <a16:creationId xmlns:a16="http://schemas.microsoft.com/office/drawing/2014/main" id="{80CB4A30-29D7-42CF-A887-7C35A8F33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2061018"/>
            <a:ext cx="45720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58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4D614A3C-9F82-4657-BCB7-5390B41245A5}"/>
              </a:ext>
            </a:extLst>
          </p:cNvPr>
          <p:cNvSpPr txBox="1"/>
          <p:nvPr/>
        </p:nvSpPr>
        <p:spPr>
          <a:xfrm>
            <a:off x="2056681" y="2225615"/>
            <a:ext cx="3506638" cy="3416320"/>
          </a:xfrm>
          <a:prstGeom prst="rect">
            <a:avLst/>
          </a:prstGeom>
          <a:noFill/>
        </p:spPr>
        <p:txBody>
          <a:bodyPr wrap="square">
            <a:spAutoFit/>
          </a:bodyPr>
          <a:lstStyle/>
          <a:p>
            <a:pPr algn="l"/>
            <a:r>
              <a:rPr lang="es-ES" sz="2400" b="1" i="0">
                <a:solidFill>
                  <a:srgbClr val="111111"/>
                </a:solidFill>
                <a:effectLst/>
                <a:latin typeface="LabGrotesque"/>
              </a:rPr>
              <a:t>Ciberdelincuentes rusos se infiltraron en las redes de docenas de administraciones en EEUU y de multinacionales tras comprometer la seguridad de un proveedor de software, SolarWind</a:t>
            </a:r>
          </a:p>
        </p:txBody>
      </p:sp>
      <p:pic>
        <p:nvPicPr>
          <p:cNvPr id="6" name="Picture 5">
            <a:extLst>
              <a:ext uri="{FF2B5EF4-FFF2-40B4-BE49-F238E27FC236}">
                <a16:creationId xmlns:a16="http://schemas.microsoft.com/office/drawing/2014/main" id="{73502F14-70DE-4EB8-AF71-158EBD22E2F7}"/>
              </a:ext>
            </a:extLst>
          </p:cNvPr>
          <p:cNvPicPr>
            <a:picLocks noChangeAspect="1"/>
          </p:cNvPicPr>
          <p:nvPr/>
        </p:nvPicPr>
        <p:blipFill>
          <a:blip r:embed="rId3"/>
          <a:stretch>
            <a:fillRect/>
          </a:stretch>
        </p:blipFill>
        <p:spPr>
          <a:xfrm>
            <a:off x="5981700" y="2225615"/>
            <a:ext cx="4821919" cy="3635453"/>
          </a:xfrm>
          <a:prstGeom prst="rect">
            <a:avLst/>
          </a:prstGeom>
        </p:spPr>
      </p:pic>
    </p:spTree>
    <p:extLst>
      <p:ext uri="{BB962C8B-B14F-4D97-AF65-F5344CB8AC3E}">
        <p14:creationId xmlns:p14="http://schemas.microsoft.com/office/powerpoint/2010/main" val="48142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7" name="TextBox 6">
            <a:extLst>
              <a:ext uri="{FF2B5EF4-FFF2-40B4-BE49-F238E27FC236}">
                <a16:creationId xmlns:a16="http://schemas.microsoft.com/office/drawing/2014/main" id="{EFE5AB03-B208-47F7-9511-7BEFDE93DCA1}"/>
              </a:ext>
            </a:extLst>
          </p:cNvPr>
          <p:cNvSpPr txBox="1"/>
          <p:nvPr/>
        </p:nvSpPr>
        <p:spPr>
          <a:xfrm>
            <a:off x="1789983" y="2781867"/>
            <a:ext cx="3196086" cy="2677656"/>
          </a:xfrm>
          <a:prstGeom prst="rect">
            <a:avLst/>
          </a:prstGeom>
          <a:noFill/>
        </p:spPr>
        <p:txBody>
          <a:bodyPr wrap="square">
            <a:spAutoFit/>
          </a:bodyPr>
          <a:lstStyle/>
          <a:p>
            <a:pPr algn="l"/>
            <a:r>
              <a:rPr lang="es-ES" sz="2400" b="1" i="0" dirty="0" err="1">
                <a:solidFill>
                  <a:srgbClr val="111111"/>
                </a:solidFill>
                <a:effectLst/>
                <a:latin typeface="LabGrotesque"/>
              </a:rPr>
              <a:t>Yahoo</a:t>
            </a:r>
            <a:r>
              <a:rPr lang="es-ES" sz="2400" b="1" i="0" dirty="0">
                <a:solidFill>
                  <a:srgbClr val="111111"/>
                </a:solidFill>
                <a:effectLst/>
                <a:latin typeface="LabGrotesque"/>
              </a:rPr>
              <a:t> reconoció en 2016 que había sido víctima de dos agujeros de seguridad que podrían haber afectado a los datos de sus 3.000 millones de usuarios</a:t>
            </a:r>
          </a:p>
        </p:txBody>
      </p:sp>
      <p:sp>
        <p:nvSpPr>
          <p:cNvPr id="9" name="TextBox 8">
            <a:extLst>
              <a:ext uri="{FF2B5EF4-FFF2-40B4-BE49-F238E27FC236}">
                <a16:creationId xmlns:a16="http://schemas.microsoft.com/office/drawing/2014/main" id="{39A49FFA-6F03-40FD-BEAD-CA687BB17097}"/>
              </a:ext>
            </a:extLst>
          </p:cNvPr>
          <p:cNvSpPr txBox="1"/>
          <p:nvPr/>
        </p:nvSpPr>
        <p:spPr>
          <a:xfrm>
            <a:off x="5164199" y="4342143"/>
            <a:ext cx="6098874" cy="1200329"/>
          </a:xfrm>
          <a:prstGeom prst="rect">
            <a:avLst/>
          </a:prstGeom>
          <a:noFill/>
        </p:spPr>
        <p:txBody>
          <a:bodyPr wrap="square">
            <a:spAutoFit/>
          </a:bodyPr>
          <a:lstStyle/>
          <a:p>
            <a:r>
              <a:rPr lang="es-ES" b="0" i="0">
                <a:solidFill>
                  <a:srgbClr val="111111"/>
                </a:solidFill>
                <a:effectLst/>
                <a:latin typeface="TiemposTextWeb"/>
              </a:rPr>
              <a:t>Los ciberdelincuentes primero consiguieron acceder a las redes de Yahoo enviándole </a:t>
            </a:r>
            <a:r>
              <a:rPr lang="es-ES" b="1" i="0">
                <a:solidFill>
                  <a:srgbClr val="111111"/>
                </a:solidFill>
                <a:effectLst/>
                <a:latin typeface="TiemposTextWeb"/>
              </a:rPr>
              <a:t>un link fraudulento mediante un </a:t>
            </a:r>
            <a:r>
              <a:rPr lang="es-ES" b="1" i="1">
                <a:solidFill>
                  <a:srgbClr val="111111"/>
                </a:solidFill>
                <a:effectLst/>
                <a:latin typeface="TiemposTextWeb"/>
              </a:rPr>
              <a:t>phishing </a:t>
            </a:r>
            <a:r>
              <a:rPr lang="es-ES" b="1" i="0">
                <a:solidFill>
                  <a:srgbClr val="111111"/>
                </a:solidFill>
                <a:effectLst/>
                <a:latin typeface="TiemposTextWeb"/>
              </a:rPr>
              <a:t>a un empleado de la compañía</a:t>
            </a:r>
            <a:r>
              <a:rPr lang="es-ES" b="0" i="0">
                <a:solidFill>
                  <a:srgbClr val="111111"/>
                </a:solidFill>
                <a:effectLst/>
                <a:latin typeface="TiemposTextWeb"/>
              </a:rPr>
              <a:t>, según </a:t>
            </a:r>
            <a:r>
              <a:rPr lang="es-ES" b="0" i="0" u="none" strike="noStrike">
                <a:solidFill>
                  <a:srgbClr val="185F7D"/>
                </a:solidFill>
                <a:effectLst/>
                <a:latin typeface="TiemposTextWeb"/>
                <a:hlinkClick r:id="rId3"/>
              </a:rPr>
              <a:t>concluyó</a:t>
            </a:r>
            <a:r>
              <a:rPr lang="es-ES" b="0" i="0">
                <a:solidFill>
                  <a:srgbClr val="111111"/>
                </a:solidFill>
                <a:effectLst/>
                <a:latin typeface="TiemposTextWeb"/>
              </a:rPr>
              <a:t> después el FBI.</a:t>
            </a:r>
            <a:endParaRPr lang="en-US" dirty="0"/>
          </a:p>
        </p:txBody>
      </p:sp>
      <p:sp>
        <p:nvSpPr>
          <p:cNvPr id="11" name="TextBox 10">
            <a:extLst>
              <a:ext uri="{FF2B5EF4-FFF2-40B4-BE49-F238E27FC236}">
                <a16:creationId xmlns:a16="http://schemas.microsoft.com/office/drawing/2014/main" id="{6A50B202-BC88-4FA5-AD1E-D62186318866}"/>
              </a:ext>
            </a:extLst>
          </p:cNvPr>
          <p:cNvSpPr txBox="1"/>
          <p:nvPr/>
        </p:nvSpPr>
        <p:spPr>
          <a:xfrm>
            <a:off x="5164199" y="2422893"/>
            <a:ext cx="6098874" cy="1477328"/>
          </a:xfrm>
          <a:prstGeom prst="rect">
            <a:avLst/>
          </a:prstGeom>
          <a:noFill/>
        </p:spPr>
        <p:txBody>
          <a:bodyPr wrap="square">
            <a:spAutoFit/>
          </a:bodyPr>
          <a:lstStyle/>
          <a:p>
            <a:r>
              <a:rPr lang="es-ES" b="0" i="0" dirty="0">
                <a:solidFill>
                  <a:srgbClr val="111111"/>
                </a:solidFill>
                <a:effectLst/>
                <a:latin typeface="TiemposTextWeb"/>
              </a:rPr>
              <a:t>Las redes de </a:t>
            </a:r>
            <a:r>
              <a:rPr lang="es-ES" b="0" i="0" dirty="0" err="1">
                <a:solidFill>
                  <a:srgbClr val="111111"/>
                </a:solidFill>
                <a:effectLst/>
                <a:latin typeface="TiemposTextWeb"/>
              </a:rPr>
              <a:t>Yahoo</a:t>
            </a:r>
            <a:r>
              <a:rPr lang="es-ES" b="0" i="0" dirty="0">
                <a:solidFill>
                  <a:srgbClr val="111111"/>
                </a:solidFill>
                <a:effectLst/>
                <a:latin typeface="TiemposTextWeb"/>
              </a:rPr>
              <a:t> se vieron comprometidas en 2013 y en 2014 por unos ciberdelincuentes que consiguieron robar nombres, fechas de nacimiento, direcciones de correo </a:t>
            </a:r>
            <a:r>
              <a:rPr lang="es-ES" b="1" i="0" dirty="0">
                <a:solidFill>
                  <a:srgbClr val="111111"/>
                </a:solidFill>
                <a:effectLst/>
                <a:latin typeface="TiemposTextWeb"/>
              </a:rPr>
              <a:t>y las contraseñas encriptadas de los 3.000 millones de usuarios </a:t>
            </a:r>
            <a:r>
              <a:rPr lang="es-ES" b="0" i="0" dirty="0">
                <a:solidFill>
                  <a:srgbClr val="111111"/>
                </a:solidFill>
                <a:effectLst/>
                <a:latin typeface="TiemposTextWeb"/>
              </a:rPr>
              <a:t>de esta plataforma.</a:t>
            </a:r>
            <a:endParaRPr lang="en-US" dirty="0"/>
          </a:p>
        </p:txBody>
      </p:sp>
    </p:spTree>
    <p:extLst>
      <p:ext uri="{BB962C8B-B14F-4D97-AF65-F5344CB8AC3E}">
        <p14:creationId xmlns:p14="http://schemas.microsoft.com/office/powerpoint/2010/main" val="2970792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7" name="TextBox 6">
            <a:extLst>
              <a:ext uri="{FF2B5EF4-FFF2-40B4-BE49-F238E27FC236}">
                <a16:creationId xmlns:a16="http://schemas.microsoft.com/office/drawing/2014/main" id="{8A1C2657-63D3-4B15-A2CE-9F2BBAD54EAD}"/>
              </a:ext>
            </a:extLst>
          </p:cNvPr>
          <p:cNvSpPr txBox="1"/>
          <p:nvPr/>
        </p:nvSpPr>
        <p:spPr>
          <a:xfrm>
            <a:off x="1893499" y="2650437"/>
            <a:ext cx="3765429" cy="1569660"/>
          </a:xfrm>
          <a:prstGeom prst="rect">
            <a:avLst/>
          </a:prstGeom>
          <a:noFill/>
        </p:spPr>
        <p:txBody>
          <a:bodyPr wrap="square">
            <a:spAutoFit/>
          </a:bodyPr>
          <a:lstStyle/>
          <a:p>
            <a:pPr algn="l"/>
            <a:r>
              <a:rPr lang="es-ES" sz="2400" b="1" i="0" dirty="0">
                <a:solidFill>
                  <a:srgbClr val="111111"/>
                </a:solidFill>
                <a:effectLst/>
                <a:latin typeface="LabGrotesque"/>
              </a:rPr>
              <a:t>Target fue hackeada en 2013, exponiendo los datos de 40 millones de tarjetas de crédito y débito</a:t>
            </a:r>
          </a:p>
        </p:txBody>
      </p:sp>
      <p:pic>
        <p:nvPicPr>
          <p:cNvPr id="9" name="Picture 8">
            <a:extLst>
              <a:ext uri="{FF2B5EF4-FFF2-40B4-BE49-F238E27FC236}">
                <a16:creationId xmlns:a16="http://schemas.microsoft.com/office/drawing/2014/main" id="{B8244FDE-DDE9-4B66-BB2C-5E665BA63139}"/>
              </a:ext>
            </a:extLst>
          </p:cNvPr>
          <p:cNvPicPr>
            <a:picLocks noChangeAspect="1"/>
          </p:cNvPicPr>
          <p:nvPr/>
        </p:nvPicPr>
        <p:blipFill>
          <a:blip r:embed="rId3"/>
          <a:stretch>
            <a:fillRect/>
          </a:stretch>
        </p:blipFill>
        <p:spPr>
          <a:xfrm>
            <a:off x="6096000" y="2339538"/>
            <a:ext cx="4717151" cy="3550945"/>
          </a:xfrm>
          <a:prstGeom prst="rect">
            <a:avLst/>
          </a:prstGeom>
        </p:spPr>
      </p:pic>
    </p:spTree>
    <p:extLst>
      <p:ext uri="{BB962C8B-B14F-4D97-AF65-F5344CB8AC3E}">
        <p14:creationId xmlns:p14="http://schemas.microsoft.com/office/powerpoint/2010/main" val="317132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B5469B6-3F2B-49B8-B80C-2BEEBAE770D4}"/>
              </a:ext>
            </a:extLst>
          </p:cNvPr>
          <p:cNvSpPr txBox="1"/>
          <p:nvPr/>
        </p:nvSpPr>
        <p:spPr>
          <a:xfrm>
            <a:off x="1638300" y="2225615"/>
            <a:ext cx="3623813" cy="1938992"/>
          </a:xfrm>
          <a:prstGeom prst="rect">
            <a:avLst/>
          </a:prstGeom>
          <a:noFill/>
        </p:spPr>
        <p:txBody>
          <a:bodyPr wrap="square">
            <a:spAutoFit/>
          </a:bodyPr>
          <a:lstStyle/>
          <a:p>
            <a:pPr algn="l"/>
            <a:r>
              <a:rPr lang="es-ES" sz="2400" b="1" i="0" dirty="0">
                <a:solidFill>
                  <a:srgbClr val="111111"/>
                </a:solidFill>
                <a:effectLst/>
                <a:latin typeface="LabGrotesque"/>
              </a:rPr>
              <a:t>En 2017, Equifax sufrió un incidente que supuso el robo de información sensible de 143 millones de sus clientes</a:t>
            </a:r>
          </a:p>
        </p:txBody>
      </p:sp>
      <p:pic>
        <p:nvPicPr>
          <p:cNvPr id="6" name="Picture 5">
            <a:extLst>
              <a:ext uri="{FF2B5EF4-FFF2-40B4-BE49-F238E27FC236}">
                <a16:creationId xmlns:a16="http://schemas.microsoft.com/office/drawing/2014/main" id="{D0685208-AD94-4528-B5C3-BE7B58C6315B}"/>
              </a:ext>
            </a:extLst>
          </p:cNvPr>
          <p:cNvPicPr>
            <a:picLocks noChangeAspect="1"/>
          </p:cNvPicPr>
          <p:nvPr/>
        </p:nvPicPr>
        <p:blipFill>
          <a:blip r:embed="rId3"/>
          <a:stretch>
            <a:fillRect/>
          </a:stretch>
        </p:blipFill>
        <p:spPr>
          <a:xfrm>
            <a:off x="5607169" y="2225615"/>
            <a:ext cx="4681198" cy="3554104"/>
          </a:xfrm>
          <a:prstGeom prst="rect">
            <a:avLst/>
          </a:prstGeom>
        </p:spPr>
      </p:pic>
      <p:sp>
        <p:nvSpPr>
          <p:cNvPr id="11" name="TextBox 10">
            <a:extLst>
              <a:ext uri="{FF2B5EF4-FFF2-40B4-BE49-F238E27FC236}">
                <a16:creationId xmlns:a16="http://schemas.microsoft.com/office/drawing/2014/main" id="{B6997C1F-5473-4D90-B4A9-7C3E0D1E1024}"/>
              </a:ext>
            </a:extLst>
          </p:cNvPr>
          <p:cNvSpPr txBox="1"/>
          <p:nvPr/>
        </p:nvSpPr>
        <p:spPr>
          <a:xfrm>
            <a:off x="1638300" y="4339088"/>
            <a:ext cx="3334109" cy="1754326"/>
          </a:xfrm>
          <a:prstGeom prst="rect">
            <a:avLst/>
          </a:prstGeom>
          <a:noFill/>
        </p:spPr>
        <p:txBody>
          <a:bodyPr wrap="square">
            <a:spAutoFit/>
          </a:bodyPr>
          <a:lstStyle/>
          <a:p>
            <a:r>
              <a:rPr lang="es-ES" b="0" i="0" dirty="0">
                <a:solidFill>
                  <a:srgbClr val="111111"/>
                </a:solidFill>
                <a:effectLst/>
                <a:latin typeface="TiemposTextWeb"/>
              </a:rPr>
              <a:t> Robaron nombres, números de la seguridad social, direcciones, fechas de nacimiento, los carné de conducir e</a:t>
            </a:r>
            <a:r>
              <a:rPr lang="es-ES" b="1" i="0" dirty="0">
                <a:solidFill>
                  <a:srgbClr val="111111"/>
                </a:solidFill>
                <a:effectLst/>
                <a:latin typeface="TiemposTextWeb"/>
              </a:rPr>
              <a:t> incluso datos sobre los pasaportes </a:t>
            </a:r>
            <a:r>
              <a:rPr lang="es-ES" b="0" i="0" dirty="0">
                <a:solidFill>
                  <a:srgbClr val="111111"/>
                </a:solidFill>
                <a:effectLst/>
                <a:latin typeface="TiemposTextWeb"/>
              </a:rPr>
              <a:t>de algunos de los clientes de la compañía.</a:t>
            </a:r>
            <a:endParaRPr lang="en-US" dirty="0"/>
          </a:p>
        </p:txBody>
      </p:sp>
    </p:spTree>
    <p:extLst>
      <p:ext uri="{BB962C8B-B14F-4D97-AF65-F5344CB8AC3E}">
        <p14:creationId xmlns:p14="http://schemas.microsoft.com/office/powerpoint/2010/main" val="611529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9" name="TextBox 8">
            <a:extLst>
              <a:ext uri="{FF2B5EF4-FFF2-40B4-BE49-F238E27FC236}">
                <a16:creationId xmlns:a16="http://schemas.microsoft.com/office/drawing/2014/main" id="{AFA6F777-76B8-4842-B5A6-E55498216B95}"/>
              </a:ext>
            </a:extLst>
          </p:cNvPr>
          <p:cNvSpPr txBox="1"/>
          <p:nvPr/>
        </p:nvSpPr>
        <p:spPr>
          <a:xfrm>
            <a:off x="1638300" y="2359021"/>
            <a:ext cx="3641066" cy="2308324"/>
          </a:xfrm>
          <a:prstGeom prst="rect">
            <a:avLst/>
          </a:prstGeom>
          <a:noFill/>
        </p:spPr>
        <p:txBody>
          <a:bodyPr wrap="square">
            <a:spAutoFit/>
          </a:bodyPr>
          <a:lstStyle/>
          <a:p>
            <a:pPr algn="l"/>
            <a:r>
              <a:rPr lang="es-ES" sz="2400" b="1" i="0" dirty="0">
                <a:solidFill>
                  <a:srgbClr val="111111"/>
                </a:solidFill>
                <a:effectLst/>
                <a:latin typeface="LabGrotesque"/>
              </a:rPr>
              <a:t>Marriott fue hackeada en 2018 y los ciberdelincuentes se llevaron la información personal de más de 500 millones de personas</a:t>
            </a:r>
          </a:p>
        </p:txBody>
      </p:sp>
      <p:pic>
        <p:nvPicPr>
          <p:cNvPr id="7" name="Picture 6">
            <a:extLst>
              <a:ext uri="{FF2B5EF4-FFF2-40B4-BE49-F238E27FC236}">
                <a16:creationId xmlns:a16="http://schemas.microsoft.com/office/drawing/2014/main" id="{4094007D-852D-4911-9C4F-2A766CE54291}"/>
              </a:ext>
            </a:extLst>
          </p:cNvPr>
          <p:cNvPicPr>
            <a:picLocks noChangeAspect="1"/>
          </p:cNvPicPr>
          <p:nvPr/>
        </p:nvPicPr>
        <p:blipFill>
          <a:blip r:embed="rId3"/>
          <a:stretch>
            <a:fillRect/>
          </a:stretch>
        </p:blipFill>
        <p:spPr>
          <a:xfrm>
            <a:off x="5564593" y="2018581"/>
            <a:ext cx="4836466" cy="3646541"/>
          </a:xfrm>
          <a:prstGeom prst="rect">
            <a:avLst/>
          </a:prstGeom>
        </p:spPr>
      </p:pic>
    </p:spTree>
    <p:extLst>
      <p:ext uri="{BB962C8B-B14F-4D97-AF65-F5344CB8AC3E}">
        <p14:creationId xmlns:p14="http://schemas.microsoft.com/office/powerpoint/2010/main" val="1177803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2677656"/>
          </a:xfrm>
          <a:prstGeom prst="rect">
            <a:avLst/>
          </a:prstGeom>
          <a:noFill/>
        </p:spPr>
        <p:txBody>
          <a:bodyPr wrap="square">
            <a:spAutoFit/>
          </a:bodyPr>
          <a:lstStyle/>
          <a:p>
            <a:pPr algn="l"/>
            <a:r>
              <a:rPr lang="es-ES" sz="2400" b="1" i="0" dirty="0">
                <a:solidFill>
                  <a:srgbClr val="111111"/>
                </a:solidFill>
                <a:effectLst/>
                <a:latin typeface="LabGrotesque"/>
              </a:rPr>
              <a:t>Un ciberdelincuente accedió a los sistemas de Capital One, extrayendo datos como cuentas bancarias o números de la seguridad social de 100 millones de personas</a:t>
            </a:r>
          </a:p>
        </p:txBody>
      </p:sp>
      <p:pic>
        <p:nvPicPr>
          <p:cNvPr id="6" name="Picture 5">
            <a:extLst>
              <a:ext uri="{FF2B5EF4-FFF2-40B4-BE49-F238E27FC236}">
                <a16:creationId xmlns:a16="http://schemas.microsoft.com/office/drawing/2014/main" id="{1B99BDE6-6ED9-45FF-8A76-B32989CCC542}"/>
              </a:ext>
            </a:extLst>
          </p:cNvPr>
          <p:cNvPicPr>
            <a:picLocks noChangeAspect="1"/>
          </p:cNvPicPr>
          <p:nvPr/>
        </p:nvPicPr>
        <p:blipFill>
          <a:blip r:embed="rId3"/>
          <a:stretch>
            <a:fillRect/>
          </a:stretch>
        </p:blipFill>
        <p:spPr>
          <a:xfrm>
            <a:off x="5597988" y="2220216"/>
            <a:ext cx="5306225" cy="3938213"/>
          </a:xfrm>
          <a:prstGeom prst="rect">
            <a:avLst/>
          </a:prstGeom>
        </p:spPr>
      </p:pic>
    </p:spTree>
    <p:extLst>
      <p:ext uri="{BB962C8B-B14F-4D97-AF65-F5344CB8AC3E}">
        <p14:creationId xmlns:p14="http://schemas.microsoft.com/office/powerpoint/2010/main" val="226796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1569660"/>
          </a:xfrm>
          <a:prstGeom prst="rect">
            <a:avLst/>
          </a:prstGeom>
          <a:noFill/>
        </p:spPr>
        <p:txBody>
          <a:bodyPr wrap="square">
            <a:spAutoFit/>
          </a:bodyPr>
          <a:lstStyle/>
          <a:p>
            <a:pPr algn="l"/>
            <a:r>
              <a:rPr lang="es-ES" sz="2400" b="1" i="0">
                <a:solidFill>
                  <a:srgbClr val="111111"/>
                </a:solidFill>
                <a:effectLst/>
                <a:latin typeface="LabGrotesque"/>
              </a:rPr>
              <a:t>Una vulnerabilidad de Facebook filtra los datos de más de 500.000 usuarios</a:t>
            </a:r>
          </a:p>
        </p:txBody>
      </p:sp>
      <p:sp>
        <p:nvSpPr>
          <p:cNvPr id="9" name="TextBox 8">
            <a:extLst>
              <a:ext uri="{FF2B5EF4-FFF2-40B4-BE49-F238E27FC236}">
                <a16:creationId xmlns:a16="http://schemas.microsoft.com/office/drawing/2014/main" id="{514BF17C-588F-4E22-9D73-3F50F0DB42BD}"/>
              </a:ext>
            </a:extLst>
          </p:cNvPr>
          <p:cNvSpPr txBox="1"/>
          <p:nvPr/>
        </p:nvSpPr>
        <p:spPr>
          <a:xfrm>
            <a:off x="5405738" y="2505670"/>
            <a:ext cx="5272326" cy="3539430"/>
          </a:xfrm>
          <a:prstGeom prst="rect">
            <a:avLst/>
          </a:prstGeom>
          <a:noFill/>
        </p:spPr>
        <p:txBody>
          <a:bodyPr wrap="square">
            <a:spAutoFit/>
          </a:bodyPr>
          <a:lstStyle/>
          <a:p>
            <a:r>
              <a:rPr lang="es-ES" sz="3200" b="0" i="0" dirty="0">
                <a:solidFill>
                  <a:srgbClr val="111111"/>
                </a:solidFill>
                <a:effectLst/>
                <a:latin typeface="TiemposTextWeb"/>
              </a:rPr>
              <a:t>En abril de este año, los datos de 533 millones de usuarios se publicaron en un foro de hacking muy popular, haciendo esta base de datos más gratuita y accesible que nunca.</a:t>
            </a:r>
            <a:endParaRPr lang="en-US" sz="3200" dirty="0"/>
          </a:p>
        </p:txBody>
      </p:sp>
    </p:spTree>
    <p:extLst>
      <p:ext uri="{BB962C8B-B14F-4D97-AF65-F5344CB8AC3E}">
        <p14:creationId xmlns:p14="http://schemas.microsoft.com/office/powerpoint/2010/main" val="105730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445479" y="1316963"/>
            <a:ext cx="10579744" cy="5152847"/>
          </a:xfrm>
        </p:spPr>
        <p:txBody>
          <a:bodyPr>
            <a:normAutofit fontScale="92500" lnSpcReduction="10000"/>
          </a:bodyPr>
          <a:lstStyle/>
          <a:p>
            <a:r>
              <a:rPr lang="es-ES" dirty="0">
                <a:solidFill>
                  <a:srgbClr val="002060"/>
                </a:solidFill>
                <a:ea typeface="Noto Sans CJK SC"/>
                <a:cs typeface="Lohit Devanagari"/>
              </a:rPr>
              <a:t>C</a:t>
            </a:r>
            <a:r>
              <a:rPr lang="es-ES" sz="1800" dirty="0">
                <a:solidFill>
                  <a:srgbClr val="002060"/>
                </a:solidFill>
                <a:effectLst/>
                <a:ea typeface="Noto Sans CJK SC"/>
                <a:cs typeface="Lohit Devanagari"/>
              </a:rPr>
              <a:t>ertificados</a:t>
            </a:r>
          </a:p>
          <a:p>
            <a:pPr lvl="1"/>
            <a:r>
              <a:rPr lang="es-ES" dirty="0">
                <a:solidFill>
                  <a:srgbClr val="002060"/>
                </a:solidFill>
              </a:rPr>
              <a:t>Fundamentos legales</a:t>
            </a:r>
          </a:p>
          <a:p>
            <a:pPr lvl="1"/>
            <a:r>
              <a:rPr lang="es-ES" dirty="0">
                <a:solidFill>
                  <a:srgbClr val="002060"/>
                </a:solidFill>
              </a:rPr>
              <a:t>¿Qué es?</a:t>
            </a:r>
          </a:p>
          <a:p>
            <a:pPr lvl="1"/>
            <a:r>
              <a:rPr lang="en-US" dirty="0"/>
              <a:t>¿Para </a:t>
            </a:r>
            <a:r>
              <a:rPr lang="en-US" dirty="0" err="1"/>
              <a:t>qué</a:t>
            </a:r>
            <a:r>
              <a:rPr lang="en-US" dirty="0"/>
              <a:t> </a:t>
            </a:r>
            <a:r>
              <a:rPr lang="en-US" dirty="0" err="1"/>
              <a:t>sirve</a:t>
            </a:r>
            <a:r>
              <a:rPr lang="en-US" dirty="0"/>
              <a:t>?</a:t>
            </a:r>
          </a:p>
          <a:p>
            <a:pPr lvl="1"/>
            <a:r>
              <a:rPr lang="en-US" dirty="0"/>
              <a:t>¿</a:t>
            </a:r>
            <a:r>
              <a:rPr lang="en-US" dirty="0" err="1"/>
              <a:t>Qué</a:t>
            </a:r>
            <a:r>
              <a:rPr lang="en-US" dirty="0"/>
              <a:t> </a:t>
            </a:r>
            <a:r>
              <a:rPr lang="en-US" dirty="0" err="1"/>
              <a:t>campos</a:t>
            </a:r>
            <a:r>
              <a:rPr lang="en-US" dirty="0"/>
              <a:t> </a:t>
            </a:r>
            <a:r>
              <a:rPr lang="en-US" dirty="0" err="1"/>
              <a:t>tiene</a:t>
            </a:r>
            <a:r>
              <a:rPr lang="en-US" dirty="0"/>
              <a:t>?</a:t>
            </a:r>
          </a:p>
          <a:p>
            <a:pPr lvl="1"/>
            <a:r>
              <a:rPr lang="es-ES" dirty="0">
                <a:solidFill>
                  <a:srgbClr val="002060"/>
                </a:solidFill>
              </a:rPr>
              <a:t>Técnicas de cifrado</a:t>
            </a:r>
          </a:p>
          <a:p>
            <a:pPr lvl="1"/>
            <a:r>
              <a:rPr lang="es-ES" dirty="0"/>
              <a:t>Como obtener y usar diferentes certificados, DNI, FNMT, </a:t>
            </a:r>
            <a:r>
              <a:rPr lang="en-US" dirty="0" err="1"/>
              <a:t>Cl@ve</a:t>
            </a:r>
            <a:endParaRPr lang="es-ES" dirty="0">
              <a:solidFill>
                <a:srgbClr val="002060"/>
              </a:solidFill>
            </a:endParaRPr>
          </a:p>
          <a:p>
            <a:r>
              <a:rPr lang="es-ES" dirty="0">
                <a:solidFill>
                  <a:srgbClr val="002060"/>
                </a:solidFill>
                <a:hlinkClick r:id="rId2" action="ppaction://hlinksldjump"/>
              </a:rPr>
              <a:t>Firma electrónica vs Firma digital</a:t>
            </a:r>
            <a:endParaRPr lang="es-ES" dirty="0">
              <a:solidFill>
                <a:srgbClr val="002060"/>
              </a:solidFill>
            </a:endParaRPr>
          </a:p>
          <a:p>
            <a:pPr lvl="1"/>
            <a:r>
              <a:rPr lang="es-ES" dirty="0">
                <a:solidFill>
                  <a:srgbClr val="002060"/>
                </a:solidFill>
              </a:rPr>
              <a:t>Definición inicial y diferencias.</a:t>
            </a:r>
          </a:p>
          <a:p>
            <a:r>
              <a:rPr lang="es-ES" dirty="0">
                <a:solidFill>
                  <a:srgbClr val="002060"/>
                </a:solidFill>
                <a:hlinkClick r:id="rId3" action="ppaction://hlinksldjump"/>
              </a:rPr>
              <a:t>Firma electrónica, sellado de tiempo y verificación.</a:t>
            </a:r>
            <a:endParaRPr lang="es-ES" dirty="0">
              <a:solidFill>
                <a:srgbClr val="002060"/>
              </a:solidFill>
            </a:endParaRPr>
          </a:p>
          <a:p>
            <a:pPr lvl="1"/>
            <a:r>
              <a:rPr lang="es-ES" dirty="0">
                <a:solidFill>
                  <a:srgbClr val="002060"/>
                </a:solidFill>
                <a:hlinkClick r:id="rId3" action="ppaction://hlinksldjump"/>
              </a:rPr>
              <a:t>Que es</a:t>
            </a:r>
            <a:endParaRPr lang="es-ES" dirty="0">
              <a:solidFill>
                <a:srgbClr val="002060"/>
              </a:solidFill>
            </a:endParaRPr>
          </a:p>
          <a:p>
            <a:pPr lvl="1"/>
            <a:r>
              <a:rPr lang="es-ES" dirty="0">
                <a:solidFill>
                  <a:srgbClr val="002060"/>
                </a:solidFill>
                <a:hlinkClick r:id="rId4" action="ppaction://hlinksldjump"/>
              </a:rPr>
              <a:t>Para que sirve</a:t>
            </a:r>
            <a:endParaRPr lang="es-ES" dirty="0">
              <a:solidFill>
                <a:srgbClr val="002060"/>
              </a:solidFill>
            </a:endParaRPr>
          </a:p>
          <a:p>
            <a:pPr lvl="1"/>
            <a:r>
              <a:rPr lang="es-ES" dirty="0">
                <a:solidFill>
                  <a:srgbClr val="002060"/>
                </a:solidFill>
                <a:hlinkClick r:id="rId4" action="ppaction://hlinksldjump"/>
              </a:rPr>
              <a:t>Sus principios</a:t>
            </a:r>
            <a:endParaRPr lang="es-ES" dirty="0">
              <a:solidFill>
                <a:srgbClr val="002060"/>
              </a:solidFill>
            </a:endParaRPr>
          </a:p>
          <a:p>
            <a:pPr lvl="1"/>
            <a:r>
              <a:rPr lang="es-ES" dirty="0">
                <a:solidFill>
                  <a:srgbClr val="002060"/>
                </a:solidFill>
                <a:hlinkClick r:id="rId5" action="ppaction://hlinksldjump"/>
              </a:rPr>
              <a:t>Esquemas de arquitectura</a:t>
            </a:r>
            <a:endParaRPr lang="es-ES" dirty="0">
              <a:solidFill>
                <a:srgbClr val="002060"/>
              </a:solidFill>
            </a:endParaRPr>
          </a:p>
          <a:p>
            <a:pPr lvl="1"/>
            <a:r>
              <a:rPr lang="es-ES" dirty="0">
                <a:solidFill>
                  <a:srgbClr val="002060"/>
                </a:solidFill>
                <a:hlinkClick r:id="rId6" action="ppaction://hlinksldjump"/>
              </a:rPr>
              <a:t>Ejemplos</a:t>
            </a:r>
            <a:endParaRPr lang="es-ES" dirty="0">
              <a:solidFill>
                <a:srgbClr val="002060"/>
              </a:solidFill>
            </a:endParaRPr>
          </a:p>
          <a:p>
            <a:pPr lvl="1"/>
            <a:endParaRPr lang="es-ES" dirty="0">
              <a:solidFill>
                <a:srgbClr val="002060"/>
              </a:solidFill>
            </a:endParaRPr>
          </a:p>
          <a:p>
            <a:pPr lvl="1"/>
            <a:endParaRPr lang="es-ES" dirty="0">
              <a:solidFill>
                <a:srgbClr val="002060"/>
              </a:solidFill>
            </a:endParaRPr>
          </a:p>
          <a:p>
            <a:endParaRPr lang="en-US" dirty="0"/>
          </a:p>
        </p:txBody>
      </p:sp>
    </p:spTree>
    <p:extLst>
      <p:ext uri="{BB962C8B-B14F-4D97-AF65-F5344CB8AC3E}">
        <p14:creationId xmlns:p14="http://schemas.microsoft.com/office/powerpoint/2010/main" val="3338199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300" y="1469851"/>
            <a:ext cx="8915400" cy="755764"/>
          </a:xfrm>
        </p:spPr>
        <p:txBody>
          <a:bodyPr>
            <a:noAutofit/>
          </a:bodyPr>
          <a:lstStyle/>
          <a:p>
            <a:pPr algn="l"/>
            <a:r>
              <a:rPr lang="es-ES" b="1" i="0" dirty="0">
                <a:solidFill>
                  <a:srgbClr val="111111"/>
                </a:solidFill>
                <a:effectLst/>
                <a:latin typeface="LabGrotesque"/>
              </a:rPr>
              <a:t>Los 11 mayores hackeos y brechas de seguridad de la década pasada en EEUU que a día de hoy siguen teniendo repercusión</a:t>
            </a:r>
          </a:p>
        </p:txBody>
      </p:sp>
      <p:sp>
        <p:nvSpPr>
          <p:cNvPr id="8" name="TextBox 7">
            <a:extLst>
              <a:ext uri="{FF2B5EF4-FFF2-40B4-BE49-F238E27FC236}">
                <a16:creationId xmlns:a16="http://schemas.microsoft.com/office/drawing/2014/main" id="{21988DC4-E742-46D5-8D09-8684D86EDA55}"/>
              </a:ext>
            </a:extLst>
          </p:cNvPr>
          <p:cNvSpPr txBox="1"/>
          <p:nvPr/>
        </p:nvSpPr>
        <p:spPr>
          <a:xfrm>
            <a:off x="1513936" y="2505670"/>
            <a:ext cx="3558396" cy="2677656"/>
          </a:xfrm>
          <a:prstGeom prst="rect">
            <a:avLst/>
          </a:prstGeom>
          <a:noFill/>
        </p:spPr>
        <p:txBody>
          <a:bodyPr wrap="square">
            <a:spAutoFit/>
          </a:bodyPr>
          <a:lstStyle/>
          <a:p>
            <a:pPr algn="l"/>
            <a:r>
              <a:rPr lang="es-ES" sz="2400" b="1" i="0" dirty="0">
                <a:solidFill>
                  <a:srgbClr val="111111"/>
                </a:solidFill>
                <a:effectLst/>
                <a:latin typeface="LabGrotesque"/>
              </a:rPr>
              <a:t>La aseguradora de hogar First American filtró sin querer 885 millones de datos de 2017 a 2019, incluyendo números de la seguridad social o fotos del carnet de conducir</a:t>
            </a:r>
          </a:p>
        </p:txBody>
      </p:sp>
      <p:sp>
        <p:nvSpPr>
          <p:cNvPr id="7" name="TextBox 6">
            <a:extLst>
              <a:ext uri="{FF2B5EF4-FFF2-40B4-BE49-F238E27FC236}">
                <a16:creationId xmlns:a16="http://schemas.microsoft.com/office/drawing/2014/main" id="{D037B5D0-6906-4A76-A228-83596A06E5AB}"/>
              </a:ext>
            </a:extLst>
          </p:cNvPr>
          <p:cNvSpPr txBox="1"/>
          <p:nvPr/>
        </p:nvSpPr>
        <p:spPr>
          <a:xfrm>
            <a:off x="5654615" y="2413337"/>
            <a:ext cx="5023449" cy="4154984"/>
          </a:xfrm>
          <a:prstGeom prst="rect">
            <a:avLst/>
          </a:prstGeom>
          <a:noFill/>
        </p:spPr>
        <p:txBody>
          <a:bodyPr wrap="square">
            <a:spAutoFit/>
          </a:bodyPr>
          <a:lstStyle/>
          <a:p>
            <a:r>
              <a:rPr lang="es-ES" sz="2400" b="0" i="0" dirty="0">
                <a:solidFill>
                  <a:srgbClr val="111111"/>
                </a:solidFill>
                <a:effectLst/>
                <a:latin typeface="TiemposTextWeb"/>
              </a:rPr>
              <a:t>First American después reconoció que </a:t>
            </a:r>
            <a:r>
              <a:rPr lang="es-ES" sz="2400" b="1" i="0" dirty="0">
                <a:solidFill>
                  <a:srgbClr val="111111"/>
                </a:solidFill>
                <a:effectLst/>
                <a:latin typeface="TiemposTextWeb"/>
              </a:rPr>
              <a:t>un </a:t>
            </a:r>
            <a:r>
              <a:rPr lang="es-ES" sz="2400" b="1" i="0" dirty="0" err="1">
                <a:solidFill>
                  <a:srgbClr val="111111"/>
                </a:solidFill>
                <a:effectLst/>
                <a:latin typeface="TiemposTextWeb"/>
              </a:rPr>
              <a:t>bot</a:t>
            </a:r>
            <a:r>
              <a:rPr lang="es-ES" sz="2400" b="1" i="0" dirty="0">
                <a:solidFill>
                  <a:srgbClr val="111111"/>
                </a:solidFill>
                <a:effectLst/>
                <a:latin typeface="TiemposTextWeb"/>
              </a:rPr>
              <a:t> creado por ciberdelincuentes había recopilado de forma masiva grandes cantidades de esta información</a:t>
            </a:r>
            <a:r>
              <a:rPr lang="es-ES" sz="2400" b="0" i="0" dirty="0">
                <a:solidFill>
                  <a:srgbClr val="111111"/>
                </a:solidFill>
                <a:effectLst/>
                <a:latin typeface="TiemposTextWeb"/>
              </a:rPr>
              <a:t> personal antes de que se eliminara de la red. Aunque no está claro a cuánta gente se pudo afectar, sí se sabe que se comprometieron 885 millones de registros, y a muchos de ellos podrían haber tenido acceso los criminales.</a:t>
            </a:r>
            <a:endParaRPr lang="en-US" sz="2400" dirty="0"/>
          </a:p>
        </p:txBody>
      </p:sp>
    </p:spTree>
    <p:extLst>
      <p:ext uri="{BB962C8B-B14F-4D97-AF65-F5344CB8AC3E}">
        <p14:creationId xmlns:p14="http://schemas.microsoft.com/office/powerpoint/2010/main" val="2582841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95494-4771-4E8C-A172-E252D9456870}"/>
              </a:ext>
            </a:extLst>
          </p:cNvPr>
          <p:cNvSpPr>
            <a:spLocks noGrp="1"/>
          </p:cNvSpPr>
          <p:nvPr>
            <p:ph idx="1"/>
          </p:nvPr>
        </p:nvSpPr>
        <p:spPr>
          <a:xfrm>
            <a:off x="1638300" y="2540445"/>
            <a:ext cx="8915400" cy="2034363"/>
          </a:xfrm>
        </p:spPr>
        <p:txBody>
          <a:bodyPr/>
          <a:lstStyle/>
          <a:p>
            <a:pPr marL="0" indent="0">
              <a:buNone/>
            </a:pPr>
            <a:r>
              <a:rPr lang="es-ES" sz="2000" b="0" i="0" dirty="0">
                <a:solidFill>
                  <a:schemeClr val="tx1"/>
                </a:solidFill>
                <a:effectLst/>
              </a:rPr>
              <a:t>Todos los procesos empresariales impulsados por la tecnología están expuestos a amenazas a la seguridad y la privacidad. Las tecnologías sofisticadas son capaces de combatir los ataques a la ciberseguridad, pero no son suficientes: las organizaciones deben asegurarse de que los procesos empresariales, las políticas y el comportamiento de la fuerza de trabajo también minimicen o mitiguen estos riesgos.</a:t>
            </a:r>
          </a:p>
          <a:p>
            <a:pPr marL="0" indent="0">
              <a:buNone/>
            </a:pPr>
            <a:endParaRPr lang="es-ES" dirty="0"/>
          </a:p>
        </p:txBody>
      </p:sp>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Tree>
    <p:extLst>
      <p:ext uri="{BB962C8B-B14F-4D97-AF65-F5344CB8AC3E}">
        <p14:creationId xmlns:p14="http://schemas.microsoft.com/office/powerpoint/2010/main" val="1341622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pic>
        <p:nvPicPr>
          <p:cNvPr id="7" name="Picture 6">
            <a:extLst>
              <a:ext uri="{FF2B5EF4-FFF2-40B4-BE49-F238E27FC236}">
                <a16:creationId xmlns:a16="http://schemas.microsoft.com/office/drawing/2014/main" id="{9D5F8F57-8B7A-4BDE-8211-7D1BB81154DD}"/>
              </a:ext>
            </a:extLst>
          </p:cNvPr>
          <p:cNvPicPr>
            <a:picLocks noChangeAspect="1"/>
          </p:cNvPicPr>
          <p:nvPr/>
        </p:nvPicPr>
        <p:blipFill>
          <a:blip r:embed="rId2"/>
          <a:stretch>
            <a:fillRect/>
          </a:stretch>
        </p:blipFill>
        <p:spPr>
          <a:xfrm>
            <a:off x="6841721" y="1743739"/>
            <a:ext cx="4668354" cy="4589593"/>
          </a:xfrm>
          <a:prstGeom prst="rect">
            <a:avLst/>
          </a:prstGeom>
        </p:spPr>
      </p:pic>
      <p:pic>
        <p:nvPicPr>
          <p:cNvPr id="9" name="Picture 8">
            <a:extLst>
              <a:ext uri="{FF2B5EF4-FFF2-40B4-BE49-F238E27FC236}">
                <a16:creationId xmlns:a16="http://schemas.microsoft.com/office/drawing/2014/main" id="{4D0590C9-62C7-4826-8646-7332DC4F6C3D}"/>
              </a:ext>
            </a:extLst>
          </p:cNvPr>
          <p:cNvPicPr>
            <a:picLocks noChangeAspect="1"/>
          </p:cNvPicPr>
          <p:nvPr/>
        </p:nvPicPr>
        <p:blipFill>
          <a:blip r:embed="rId3"/>
          <a:stretch>
            <a:fillRect/>
          </a:stretch>
        </p:blipFill>
        <p:spPr>
          <a:xfrm>
            <a:off x="542260" y="2697889"/>
            <a:ext cx="5988064" cy="2385555"/>
          </a:xfrm>
          <a:prstGeom prst="rect">
            <a:avLst/>
          </a:prstGeom>
        </p:spPr>
      </p:pic>
    </p:spTree>
    <p:extLst>
      <p:ext uri="{BB962C8B-B14F-4D97-AF65-F5344CB8AC3E}">
        <p14:creationId xmlns:p14="http://schemas.microsoft.com/office/powerpoint/2010/main" val="2980535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chemeClr val="tx1"/>
                </a:solidFill>
                <a:latin typeface="Open Sans" panose="020B0606030504020204" pitchFamily="34" charset="0"/>
              </a:rPr>
              <a:t>Estándares</a:t>
            </a:r>
            <a:r>
              <a:rPr lang="en-US" sz="2000" dirty="0">
                <a:solidFill>
                  <a:schemeClr val="tx1"/>
                </a:solidFill>
                <a:latin typeface="Open Sans" panose="020B0606030504020204" pitchFamily="34" charset="0"/>
              </a:rPr>
              <a:t> de </a:t>
            </a:r>
            <a:r>
              <a:rPr lang="es-ES" sz="2000" dirty="0">
                <a:solidFill>
                  <a:schemeClr val="tx1"/>
                </a:solidFill>
                <a:latin typeface="Open Sans" panose="020B0606030504020204" pitchFamily="34" charset="0"/>
              </a:rPr>
              <a:t>seguridad</a:t>
            </a:r>
            <a:endParaRPr lang="es-ES" dirty="0">
              <a:solidFill>
                <a:schemeClr val="tx1"/>
              </a:solidFill>
            </a:endParaRPr>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9" name="TextBox 8">
            <a:extLst>
              <a:ext uri="{FF2B5EF4-FFF2-40B4-BE49-F238E27FC236}">
                <a16:creationId xmlns:a16="http://schemas.microsoft.com/office/drawing/2014/main" id="{45F1B9F2-0221-4112-84F0-82D61AF6D516}"/>
              </a:ext>
            </a:extLst>
          </p:cNvPr>
          <p:cNvSpPr txBox="1"/>
          <p:nvPr/>
        </p:nvSpPr>
        <p:spPr>
          <a:xfrm>
            <a:off x="826682" y="1623143"/>
            <a:ext cx="11365318" cy="2308324"/>
          </a:xfrm>
          <a:prstGeom prst="rect">
            <a:avLst/>
          </a:prstGeom>
          <a:noFill/>
        </p:spPr>
        <p:txBody>
          <a:bodyPr wrap="square">
            <a:spAutoFit/>
          </a:bodyPr>
          <a:lstStyle/>
          <a:p>
            <a:r>
              <a:rPr lang="es-ES" b="0" i="0" dirty="0">
                <a:effectLst/>
              </a:rPr>
              <a:t>Elegir un marco de ciberseguridad es más una decisión comercial que una decisión técnica. Esta decisión debe ser impulsada por una comprensión fundamental de lo que su organización necesita cumplir desde una perspectiva legal, reguladora y contractual, ya que esa comprensión establece el conjunto mínimo de requisitos necesarios para cumplir. Esta comprensión hace que sea bastante fácil determinar en qué parte del “espectro de cumplimiento” debe enfocarse para seleccionar un conjunto de principios de ciberseguridad a seguir que generalmente implica el Marco de Ciberseguridad NIST, ISO 27002 o NIST 800-53 como punto de partida. Una consideración clave para elegir un marco de seguridad cibernética se reduce al nivel de contenido que ofrece el marco:</a:t>
            </a:r>
            <a:endParaRPr lang="es-ES" dirty="0"/>
          </a:p>
        </p:txBody>
      </p:sp>
      <p:pic>
        <p:nvPicPr>
          <p:cNvPr id="3074" name="Picture 2">
            <a:extLst>
              <a:ext uri="{FF2B5EF4-FFF2-40B4-BE49-F238E27FC236}">
                <a16:creationId xmlns:a16="http://schemas.microsoft.com/office/drawing/2014/main" id="{29926DC5-E6B5-4733-87F1-C5C267DE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66" y="4214440"/>
            <a:ext cx="6539023" cy="2222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59C978F-B723-4126-BD58-8C5006409E8D}"/>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14" name="TextBox 13">
            <a:extLst>
              <a:ext uri="{FF2B5EF4-FFF2-40B4-BE49-F238E27FC236}">
                <a16:creationId xmlns:a16="http://schemas.microsoft.com/office/drawing/2014/main" id="{91D0166E-D19A-470A-8DF0-435125AF44F9}"/>
              </a:ext>
            </a:extLst>
          </p:cNvPr>
          <p:cNvSpPr txBox="1"/>
          <p:nvPr/>
        </p:nvSpPr>
        <p:spPr>
          <a:xfrm>
            <a:off x="4235119" y="6428861"/>
            <a:ext cx="6113720" cy="261610"/>
          </a:xfrm>
          <a:prstGeom prst="rect">
            <a:avLst/>
          </a:prstGeom>
          <a:noFill/>
        </p:spPr>
        <p:txBody>
          <a:bodyPr wrap="square">
            <a:spAutoFit/>
          </a:bodyPr>
          <a:lstStyle/>
          <a:p>
            <a:r>
              <a:rPr lang="en-US" sz="1100" b="0" i="1" dirty="0">
                <a:solidFill>
                  <a:srgbClr val="7A7A7A"/>
                </a:solidFill>
                <a:effectLst/>
                <a:latin typeface="Roboto" panose="02000000000000000000" pitchFamily="2" charset="0"/>
              </a:rPr>
              <a:t>Fuente: complianceforge.com</a:t>
            </a:r>
            <a:endParaRPr lang="es-ES" sz="1100" dirty="0"/>
          </a:p>
        </p:txBody>
      </p:sp>
    </p:spTree>
    <p:extLst>
      <p:ext uri="{BB962C8B-B14F-4D97-AF65-F5344CB8AC3E}">
        <p14:creationId xmlns:p14="http://schemas.microsoft.com/office/powerpoint/2010/main" val="268943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8" name="TextBox 7">
            <a:extLst>
              <a:ext uri="{FF2B5EF4-FFF2-40B4-BE49-F238E27FC236}">
                <a16:creationId xmlns:a16="http://schemas.microsoft.com/office/drawing/2014/main" id="{6DC14BA2-56C1-4A37-9BDA-DCD1BDECAC5A}"/>
              </a:ext>
            </a:extLst>
          </p:cNvPr>
          <p:cNvSpPr txBox="1"/>
          <p:nvPr/>
        </p:nvSpPr>
        <p:spPr>
          <a:xfrm>
            <a:off x="1400839" y="1900142"/>
            <a:ext cx="10667114" cy="2585323"/>
          </a:xfrm>
          <a:prstGeom prst="rect">
            <a:avLst/>
          </a:prstGeom>
          <a:noFill/>
        </p:spPr>
        <p:txBody>
          <a:bodyPr wrap="square">
            <a:spAutoFit/>
          </a:bodyPr>
          <a:lstStyle/>
          <a:p>
            <a:r>
              <a:rPr lang="es-ES" b="0" i="0" dirty="0">
                <a:effectLst/>
              </a:rPr>
              <a:t>Si le pide a un profesional de ciberseguridad que identifique su mejor práctica preferida, generalmente se reduce a NIST o ISO. Los dos grandes atacantes de la seguridad de TI son NIST 800-53 e ISO 27002. Estos marcos líderes de ciberseguridad cubren los mismos componentes básicos de un programa de ciberseguridad, pero difieren en cierto contenido y diseño. Ambas pueden ser excelentes soluciones, pero es importante comprender que cada una tiene sus ventajas y desventajas. Por lo tanto, la elección debe ser impulsada por el tipo de negocio de su empresa. Ganar popularidad es el Marco de Seguridad Cibernética NIST (NIST CSF), pero carece de la cobertura adecuada para ser considerado un marco integral de seguridad cibernética.</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Tree>
    <p:extLst>
      <p:ext uri="{BB962C8B-B14F-4D97-AF65-F5344CB8AC3E}">
        <p14:creationId xmlns:p14="http://schemas.microsoft.com/office/powerpoint/2010/main" val="379370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9" name="TextBox 8">
            <a:extLst>
              <a:ext uri="{FF2B5EF4-FFF2-40B4-BE49-F238E27FC236}">
                <a16:creationId xmlns:a16="http://schemas.microsoft.com/office/drawing/2014/main" id="{58031FFD-32B9-455B-83F9-1D750F5B6BFD}"/>
              </a:ext>
            </a:extLst>
          </p:cNvPr>
          <p:cNvSpPr txBox="1"/>
          <p:nvPr/>
        </p:nvSpPr>
        <p:spPr>
          <a:xfrm>
            <a:off x="1528431" y="1848863"/>
            <a:ext cx="10430172" cy="4524315"/>
          </a:xfrm>
          <a:prstGeom prst="rect">
            <a:avLst/>
          </a:prstGeom>
          <a:noFill/>
        </p:spPr>
        <p:txBody>
          <a:bodyPr wrap="square">
            <a:spAutoFit/>
          </a:bodyPr>
          <a:lstStyle/>
          <a:p>
            <a:pPr algn="ctr"/>
            <a:r>
              <a:rPr lang="es-ES" b="1" i="0" dirty="0">
                <a:solidFill>
                  <a:srgbClr val="00B0F0"/>
                </a:solidFill>
                <a:effectLst/>
              </a:rPr>
              <a:t>NIST CSF &lt; ISO 27002 &lt; NIST 800-53 &lt; Marco de control seguro</a:t>
            </a:r>
          </a:p>
          <a:p>
            <a:pPr algn="ctr"/>
            <a:endParaRPr lang="es-ES" b="0" i="0" dirty="0">
              <a:effectLst/>
            </a:endParaRPr>
          </a:p>
          <a:p>
            <a:pPr algn="l" fontAlgn="base">
              <a:buFont typeface="Arial" panose="020B0604020202020204" pitchFamily="34" charset="0"/>
              <a:buChar char="•"/>
            </a:pPr>
            <a:r>
              <a:rPr lang="es-ES" b="1" i="0" u="none" strike="noStrike" dirty="0">
                <a:solidFill>
                  <a:srgbClr val="FB4A18"/>
                </a:solidFill>
                <a:effectLst/>
                <a:hlinkClick r:id="rId3">
                  <a:extLst>
                    <a:ext uri="{A12FA001-AC4F-418D-AE19-62706E023703}">
                      <ahyp:hlinkClr xmlns:ahyp="http://schemas.microsoft.com/office/drawing/2018/hyperlinkcolor" val="tx"/>
                    </a:ext>
                  </a:extLst>
                </a:hlinkClick>
              </a:rPr>
              <a:t>NIST </a:t>
            </a:r>
            <a:r>
              <a:rPr lang="es-ES" b="1" i="0" u="none" strike="noStrike" dirty="0" err="1">
                <a:solidFill>
                  <a:srgbClr val="FB4A18"/>
                </a:solidFill>
                <a:effectLst/>
                <a:hlinkClick r:id="rId3">
                  <a:extLst>
                    <a:ext uri="{A12FA001-AC4F-418D-AE19-62706E023703}">
                      <ahyp:hlinkClr xmlns:ahyp="http://schemas.microsoft.com/office/drawing/2018/hyperlinkcolor" val="tx"/>
                    </a:ext>
                  </a:extLst>
                </a:hlinkClick>
              </a:rPr>
              <a:t>Cybersecurity</a:t>
            </a:r>
            <a:r>
              <a:rPr lang="es-ES" b="1" i="0" u="none" strike="noStrike" dirty="0">
                <a:effectLst/>
                <a:hlinkClick r:id="rId3">
                  <a:extLst>
                    <a:ext uri="{A12FA001-AC4F-418D-AE19-62706E023703}">
                      <ahyp:hlinkClr xmlns:ahyp="http://schemas.microsoft.com/office/drawing/2018/hyperlinkcolor" val="tx"/>
                    </a:ext>
                  </a:extLst>
                </a:hlinkClick>
              </a:rPr>
              <a:t> Framework</a:t>
            </a:r>
            <a:r>
              <a:rPr lang="es-ES" b="1" i="0" dirty="0">
                <a:effectLst/>
              </a:rPr>
              <a:t> (NIST CSF) </a:t>
            </a:r>
            <a:r>
              <a:rPr lang="es-ES" b="0" i="0" dirty="0">
                <a:effectLst/>
              </a:rPr>
              <a:t>tiene la menor cobertura de los principales marcos de ciberseguridad. Funciona muy bien para empresas más pequeñas o no reguladas.</a:t>
            </a:r>
          </a:p>
          <a:p>
            <a:pPr algn="l" fontAlgn="base">
              <a:buFont typeface="Arial" panose="020B0604020202020204" pitchFamily="34" charset="0"/>
              <a:buChar char="•"/>
            </a:pPr>
            <a:r>
              <a:rPr lang="es-ES" b="1" i="0" u="none" strike="noStrike" dirty="0">
                <a:effectLst/>
                <a:hlinkClick r:id="rId4">
                  <a:extLst>
                    <a:ext uri="{A12FA001-AC4F-418D-AE19-62706E023703}">
                      <ahyp:hlinkClr xmlns:ahyp="http://schemas.microsoft.com/office/drawing/2018/hyperlinkcolor" val="tx"/>
                    </a:ext>
                  </a:extLst>
                </a:hlinkClick>
              </a:rPr>
              <a:t>ISO 27002</a:t>
            </a:r>
            <a:r>
              <a:rPr lang="es-ES" b="1" i="0" dirty="0">
                <a:effectLst/>
              </a:rPr>
              <a:t> </a:t>
            </a:r>
            <a:r>
              <a:rPr lang="es-ES" b="0" i="0" dirty="0">
                <a:effectLst/>
              </a:rPr>
              <a:t>es un marco de seguridad cibernética reconocido internacionalmente que proporciona cobertura para muchos requisitos comunes (por ejemplo, PCI DSS, HIPAA, etc.). Es importante tener en cuenta que las empresas no pueden certificar según ISO 27002, solo ISO 27001. El apéndice A de ISO 27001 contiene la descripción básica de los controles de seguridad necesarios para construir un Sistema de gestión de seguridad de la información (SGSI), pero ISO 27002 proporciona esos controles específicos que son necesario para implementar realmente ISO 27001.</a:t>
            </a:r>
          </a:p>
          <a:p>
            <a:pPr algn="l" fontAlgn="base">
              <a:buFont typeface="Arial" panose="020B0604020202020204" pitchFamily="34" charset="0"/>
              <a:buChar char="•"/>
            </a:pPr>
            <a:r>
              <a:rPr lang="es-ES" b="1" i="0" u="none" strike="noStrike" dirty="0">
                <a:effectLst/>
                <a:hlinkClick r:id="rId5">
                  <a:extLst>
                    <a:ext uri="{A12FA001-AC4F-418D-AE19-62706E023703}">
                      <ahyp:hlinkClr xmlns:ahyp="http://schemas.microsoft.com/office/drawing/2018/hyperlinkcolor" val="tx"/>
                    </a:ext>
                  </a:extLst>
                </a:hlinkClick>
              </a:rPr>
              <a:t>NIST 800-53</a:t>
            </a:r>
            <a:r>
              <a:rPr lang="es-ES" b="0" i="0" dirty="0">
                <a:effectLst/>
              </a:rPr>
              <a:t> incluye las direcciones ISO 27002 y NIST CSF, así como una gran cantidad de otros requisitos.</a:t>
            </a:r>
          </a:p>
          <a:p>
            <a:pPr algn="l" fontAlgn="base">
              <a:buFont typeface="Arial" panose="020B0604020202020204" pitchFamily="34" charset="0"/>
              <a:buChar char="•"/>
            </a:pPr>
            <a:r>
              <a:rPr lang="es-ES" b="0" i="0" dirty="0">
                <a:effectLst/>
              </a:rPr>
              <a:t>El </a:t>
            </a:r>
            <a:r>
              <a:rPr lang="es-ES" b="1" i="0" u="none" strike="noStrike" dirty="0">
                <a:effectLst/>
                <a:hlinkClick r:id="rId6">
                  <a:extLst>
                    <a:ext uri="{A12FA001-AC4F-418D-AE19-62706E023703}">
                      <ahyp:hlinkClr xmlns:ahyp="http://schemas.microsoft.com/office/drawing/2018/hyperlinkcolor" val="tx"/>
                    </a:ext>
                  </a:extLst>
                </a:hlinkClick>
              </a:rPr>
              <a:t>Marco de controles seguros</a:t>
            </a:r>
            <a:r>
              <a:rPr lang="es-ES" b="1" i="0" dirty="0">
                <a:effectLst/>
              </a:rPr>
              <a:t> (SCF) </a:t>
            </a:r>
            <a:r>
              <a:rPr lang="es-ES" b="0" i="0" dirty="0">
                <a:effectLst/>
              </a:rPr>
              <a:t>es un enfoque “mejor en su clase” que cubre NIST 800-53, ISO 27002 y NIST CSF. Al ser un híbrido, le permite abordar los tres marcos a la vez.</a:t>
            </a:r>
          </a:p>
        </p:txBody>
      </p:sp>
    </p:spTree>
    <p:extLst>
      <p:ext uri="{BB962C8B-B14F-4D97-AF65-F5344CB8AC3E}">
        <p14:creationId xmlns:p14="http://schemas.microsoft.com/office/powerpoint/2010/main" val="2592700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8" name="TextBox 7">
            <a:extLst>
              <a:ext uri="{FF2B5EF4-FFF2-40B4-BE49-F238E27FC236}">
                <a16:creationId xmlns:a16="http://schemas.microsoft.com/office/drawing/2014/main" id="{9E01CF3C-9C9D-452F-802B-298FCE3E2B51}"/>
              </a:ext>
            </a:extLst>
          </p:cNvPr>
          <p:cNvSpPr txBox="1"/>
          <p:nvPr/>
        </p:nvSpPr>
        <p:spPr>
          <a:xfrm>
            <a:off x="1241350" y="1569595"/>
            <a:ext cx="10007895" cy="5016758"/>
          </a:xfrm>
          <a:prstGeom prst="rect">
            <a:avLst/>
          </a:prstGeom>
          <a:noFill/>
        </p:spPr>
        <p:txBody>
          <a:bodyPr wrap="square">
            <a:spAutoFit/>
          </a:bodyPr>
          <a:lstStyle/>
          <a:p>
            <a:pPr algn="l"/>
            <a:r>
              <a:rPr lang="es-ES" sz="1600" b="1" i="0" dirty="0">
                <a:effectLst/>
              </a:rPr>
              <a:t>COBIT </a:t>
            </a:r>
            <a:r>
              <a:rPr lang="es-ES" sz="1600" b="0" i="0" dirty="0">
                <a:effectLst/>
              </a:rPr>
              <a:t>son las siglas de Control </a:t>
            </a:r>
            <a:r>
              <a:rPr lang="es-ES" sz="1600" b="0" i="0" dirty="0" err="1">
                <a:effectLst/>
              </a:rPr>
              <a:t>Objectives</a:t>
            </a:r>
            <a:r>
              <a:rPr lang="es-ES" sz="1600" b="0" i="0" dirty="0">
                <a:effectLst/>
              </a:rPr>
              <a:t> for Information and Related </a:t>
            </a:r>
            <a:r>
              <a:rPr lang="es-ES" sz="1600" b="0" i="0" dirty="0" err="1">
                <a:effectLst/>
              </a:rPr>
              <a:t>Technology</a:t>
            </a:r>
            <a:r>
              <a:rPr lang="es-ES" sz="1600" b="0" i="0" dirty="0">
                <a:effectLst/>
              </a:rPr>
              <a:t> . Es un marco creado por ISACA (</a:t>
            </a:r>
            <a:r>
              <a:rPr lang="es-ES" sz="1600" b="0" i="0" u="none" strike="noStrike" dirty="0">
                <a:solidFill>
                  <a:srgbClr val="FB4A18"/>
                </a:solidFill>
                <a:effectLst/>
                <a:hlinkClick r:id="rId3">
                  <a:extLst>
                    <a:ext uri="{A12FA001-AC4F-418D-AE19-62706E023703}">
                      <ahyp:hlinkClr xmlns:ahyp="http://schemas.microsoft.com/office/drawing/2018/hyperlinkcolor" val="tx"/>
                    </a:ext>
                  </a:extLst>
                </a:hlinkClick>
              </a:rPr>
              <a:t>Information </a:t>
            </a:r>
            <a:r>
              <a:rPr lang="es-ES" sz="1600" b="0" i="0" u="none" strike="noStrike" dirty="0" err="1">
                <a:solidFill>
                  <a:srgbClr val="FB4A18"/>
                </a:solidFill>
                <a:effectLst/>
                <a:hlinkClick r:id="rId3">
                  <a:extLst>
                    <a:ext uri="{A12FA001-AC4F-418D-AE19-62706E023703}">
                      <ahyp:hlinkClr xmlns:ahyp="http://schemas.microsoft.com/office/drawing/2018/hyperlinkcolor" val="tx"/>
                    </a:ext>
                  </a:extLst>
                </a:hlinkClick>
              </a:rPr>
              <a:t>Systems</a:t>
            </a:r>
            <a:r>
              <a:rPr lang="es-ES" sz="1600" b="0" i="0" u="none" strike="noStrike" dirty="0">
                <a:solidFill>
                  <a:srgbClr val="FB4A18"/>
                </a:solidFill>
                <a:effectLst/>
                <a:hlinkClick r:id="rId3">
                  <a:extLst>
                    <a:ext uri="{A12FA001-AC4F-418D-AE19-62706E023703}">
                      <ahyp:hlinkClr xmlns:ahyp="http://schemas.microsoft.com/office/drawing/2018/hyperlinkcolor" val="tx"/>
                    </a:ext>
                  </a:extLst>
                </a:hlinkClick>
              </a:rPr>
              <a:t> Audit and Control </a:t>
            </a:r>
            <a:r>
              <a:rPr lang="es-ES" sz="1600" b="0" i="0" u="none" strike="noStrike" dirty="0" err="1">
                <a:effectLst/>
                <a:hlinkClick r:id="rId3">
                  <a:extLst>
                    <a:ext uri="{A12FA001-AC4F-418D-AE19-62706E023703}">
                      <ahyp:hlinkClr xmlns:ahyp="http://schemas.microsoft.com/office/drawing/2018/hyperlinkcolor" val="tx"/>
                    </a:ext>
                  </a:extLst>
                </a:hlinkClick>
              </a:rPr>
              <a:t>Association</a:t>
            </a:r>
            <a:r>
              <a:rPr lang="es-ES" sz="1600" b="0" i="0" dirty="0">
                <a:effectLst/>
              </a:rPr>
              <a:t>) para el gobierno y la gestión de TI. Fue diseñado para ser una herramienta de apoyo para los gerentes y permite salvar la brecha entre los problemas técnicos, los riesgos empresariales y los requisitos de control. En general, COBIT asegura la calidad, el control y la fiabilidad de los sistemas de información en una organización.</a:t>
            </a:r>
          </a:p>
          <a:p>
            <a:pPr algn="l"/>
            <a:r>
              <a:rPr lang="es-ES" sz="1600" b="0" i="0" dirty="0">
                <a:effectLst/>
              </a:rPr>
              <a:t>COBIT incluye la vinculación de los objetivos de negocio con su infraestructura de TI, proporcionando varios modelos de madurez y métricas que miden el logro al mismo tiempo que identifican las responsabilidades de negocio asociadas de los procesos de TI. El enfoque principal de COBIT fue ilustrado con un modelo basado en procesos subdividido en cuatro dominios específicos, incluyendo:</a:t>
            </a:r>
          </a:p>
          <a:p>
            <a:pPr algn="l" fontAlgn="base">
              <a:buFont typeface="Arial" panose="020B0604020202020204" pitchFamily="34" charset="0"/>
              <a:buChar char="•"/>
            </a:pPr>
            <a:r>
              <a:rPr lang="es-ES" sz="1600" b="0" i="0" dirty="0">
                <a:effectLst/>
              </a:rPr>
              <a:t>Planificación y organización</a:t>
            </a:r>
          </a:p>
          <a:p>
            <a:pPr algn="l" fontAlgn="base">
              <a:buFont typeface="Arial" panose="020B0604020202020204" pitchFamily="34" charset="0"/>
              <a:buChar char="•"/>
            </a:pPr>
            <a:r>
              <a:rPr lang="es-ES" sz="1600" b="0" i="0" dirty="0">
                <a:effectLst/>
              </a:rPr>
              <a:t>Entrega y apoyo</a:t>
            </a:r>
          </a:p>
          <a:p>
            <a:pPr algn="l" fontAlgn="base">
              <a:buFont typeface="Arial" panose="020B0604020202020204" pitchFamily="34" charset="0"/>
              <a:buChar char="•"/>
            </a:pPr>
            <a:r>
              <a:rPr lang="es-ES" sz="1600" b="0" i="0" dirty="0">
                <a:effectLst/>
              </a:rPr>
              <a:t>Adquisición e implementación</a:t>
            </a:r>
          </a:p>
          <a:p>
            <a:pPr algn="l" fontAlgn="base">
              <a:buFont typeface="Arial" panose="020B0604020202020204" pitchFamily="34" charset="0"/>
              <a:buChar char="•"/>
            </a:pPr>
            <a:r>
              <a:rPr lang="es-ES" sz="1600" b="0" i="0" dirty="0">
                <a:effectLst/>
              </a:rPr>
              <a:t>Monitoreo y evaluación</a:t>
            </a:r>
          </a:p>
          <a:p>
            <a:pPr algn="l"/>
            <a:r>
              <a:rPr lang="es-ES" sz="1600" b="0" i="0" dirty="0">
                <a:effectLst/>
              </a:rPr>
              <a:t>Todo esto se entiende también en 34 procesos según la línea específica de responsabilidades. COBIT tiene una alta posición en los marcos de negocios y ha sido reconocido bajo varios estándares internacionales, incluyendo ITIL, CMMI, COSO, PRINCE2, TOGAF, PMBOK, TOGAF, e ISO 27000. COBIT actúa como un integrador de directrices, uniendo todas las soluciones bajo un mismo paraguas.</a:t>
            </a:r>
          </a:p>
        </p:txBody>
      </p:sp>
    </p:spTree>
    <p:extLst>
      <p:ext uri="{BB962C8B-B14F-4D97-AF65-F5344CB8AC3E}">
        <p14:creationId xmlns:p14="http://schemas.microsoft.com/office/powerpoint/2010/main" val="4214092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11" name="TextBox 10">
            <a:extLst>
              <a:ext uri="{FF2B5EF4-FFF2-40B4-BE49-F238E27FC236}">
                <a16:creationId xmlns:a16="http://schemas.microsoft.com/office/drawing/2014/main" id="{0D4373F5-A061-41BE-B53A-0FD8742D82A5}"/>
              </a:ext>
            </a:extLst>
          </p:cNvPr>
          <p:cNvSpPr txBox="1"/>
          <p:nvPr/>
        </p:nvSpPr>
        <p:spPr>
          <a:xfrm>
            <a:off x="1517796" y="1904969"/>
            <a:ext cx="10209915" cy="3139321"/>
          </a:xfrm>
          <a:prstGeom prst="rect">
            <a:avLst/>
          </a:prstGeom>
          <a:noFill/>
        </p:spPr>
        <p:txBody>
          <a:bodyPr wrap="square">
            <a:spAutoFit/>
          </a:bodyPr>
          <a:lstStyle/>
          <a:p>
            <a:pPr algn="ctr"/>
            <a:r>
              <a:rPr lang="es-ES" b="1" i="0" dirty="0">
                <a:effectLst/>
              </a:rPr>
              <a:t>CSA</a:t>
            </a:r>
          </a:p>
          <a:p>
            <a:pPr algn="l"/>
            <a:r>
              <a:rPr lang="es-ES" b="1" i="0" u="none" strike="noStrike" dirty="0">
                <a:effectLst/>
                <a:hlinkClick r:id="rId3">
                  <a:extLst>
                    <a:ext uri="{A12FA001-AC4F-418D-AE19-62706E023703}">
                      <ahyp:hlinkClr xmlns:ahyp="http://schemas.microsoft.com/office/drawing/2018/hyperlinkcolor" val="tx"/>
                    </a:ext>
                  </a:extLst>
                </a:hlinkClick>
              </a:rPr>
              <a:t>Cloud Security Alliance</a:t>
            </a:r>
            <a:r>
              <a:rPr lang="es-ES" b="1" i="0" dirty="0">
                <a:effectLst/>
              </a:rPr>
              <a:t> (CSA</a:t>
            </a:r>
            <a:r>
              <a:rPr lang="es-ES" b="0" i="0" dirty="0">
                <a:effectLst/>
              </a:rPr>
              <a:t>) es la organización líder mundial dedicada a definir y aumentar el conocimiento de las mejores prácticas para ayudar a garantizar un entorno de </a:t>
            </a:r>
            <a:r>
              <a:rPr lang="es-ES" b="0" i="0" dirty="0" err="1">
                <a:effectLst/>
              </a:rPr>
              <a:t>cloud</a:t>
            </a:r>
            <a:r>
              <a:rPr lang="es-ES" b="0" i="0" dirty="0">
                <a:effectLst/>
              </a:rPr>
              <a:t> </a:t>
            </a:r>
            <a:r>
              <a:rPr lang="es-ES" b="0" i="0" dirty="0" err="1">
                <a:effectLst/>
              </a:rPr>
              <a:t>computing</a:t>
            </a:r>
            <a:r>
              <a:rPr lang="es-ES" b="0" i="0" dirty="0">
                <a:effectLst/>
              </a:rPr>
              <a:t> seguro. CSA aprovecha la experiencia en la materia de los profesionales de la industria, asociaciones, gobiernos y sus miembros corporativos e individuales para ofrecer investigación, educación, certificación, eventos y productos específicos para la seguridad en la nube. Las actividades, el conocimiento y la extensa red de CSA benefician a toda la comunidad afectada por la nube – desde proveedores y clientes, hasta gobiernos, empresarios y la industria de seguros – y proporcionan un foro a través del cual diversas partes pueden trabajar juntas para crear y mantener un ecosistema de nube de confianza.</a:t>
            </a:r>
          </a:p>
        </p:txBody>
      </p:sp>
    </p:spTree>
    <p:extLst>
      <p:ext uri="{BB962C8B-B14F-4D97-AF65-F5344CB8AC3E}">
        <p14:creationId xmlns:p14="http://schemas.microsoft.com/office/powerpoint/2010/main" val="9204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Content Placeholder 2">
            <a:extLst>
              <a:ext uri="{FF2B5EF4-FFF2-40B4-BE49-F238E27FC236}">
                <a16:creationId xmlns:a16="http://schemas.microsoft.com/office/drawing/2014/main" id="{552FF507-3DFA-4441-9848-8CD7DF1E6CB7}"/>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5" name="TextBox 4">
            <a:extLst>
              <a:ext uri="{FF2B5EF4-FFF2-40B4-BE49-F238E27FC236}">
                <a16:creationId xmlns:a16="http://schemas.microsoft.com/office/drawing/2014/main" id="{90EA4FC0-5BED-4CC3-9480-EBBA42FD0D90}"/>
              </a:ext>
            </a:extLst>
          </p:cNvPr>
          <p:cNvSpPr txBox="1"/>
          <p:nvPr/>
        </p:nvSpPr>
        <p:spPr>
          <a:xfrm>
            <a:off x="9994604" y="135013"/>
            <a:ext cx="1963999" cy="369332"/>
          </a:xfrm>
          <a:prstGeom prst="rect">
            <a:avLst/>
          </a:prstGeom>
          <a:noFill/>
        </p:spPr>
        <p:txBody>
          <a:bodyPr wrap="none" rtlCol="0">
            <a:spAutoFit/>
          </a:bodyPr>
          <a:lstStyle/>
          <a:p>
            <a:r>
              <a:rPr lang="es-ES" dirty="0">
                <a:hlinkClick r:id="rId2"/>
              </a:rPr>
              <a:t>ComparaCloud</a:t>
            </a:r>
            <a:endParaRPr lang="es-ES" dirty="0"/>
          </a:p>
        </p:txBody>
      </p:sp>
      <p:sp>
        <p:nvSpPr>
          <p:cNvPr id="10" name="TextBox 9">
            <a:extLst>
              <a:ext uri="{FF2B5EF4-FFF2-40B4-BE49-F238E27FC236}">
                <a16:creationId xmlns:a16="http://schemas.microsoft.com/office/drawing/2014/main" id="{F4715097-1BA4-4D37-853F-D4215E9C0CDA}"/>
              </a:ext>
            </a:extLst>
          </p:cNvPr>
          <p:cNvSpPr txBox="1"/>
          <p:nvPr/>
        </p:nvSpPr>
        <p:spPr>
          <a:xfrm>
            <a:off x="9774681" y="6536583"/>
            <a:ext cx="2403843" cy="261610"/>
          </a:xfrm>
          <a:prstGeom prst="rect">
            <a:avLst/>
          </a:prstGeom>
          <a:noFill/>
        </p:spPr>
        <p:txBody>
          <a:bodyPr wrap="square">
            <a:spAutoFit/>
          </a:bodyPr>
          <a:lstStyle/>
          <a:p>
            <a:pPr algn="ctr"/>
            <a:r>
              <a:rPr lang="en-US" sz="1100" b="1" i="0" dirty="0">
                <a:solidFill>
                  <a:srgbClr val="6EC1E4"/>
                </a:solidFill>
                <a:effectLst/>
                <a:latin typeface="Roboto" panose="02000000000000000000" pitchFamily="2" charset="0"/>
              </a:rPr>
              <a:t>ajimenez1965@gmail.com</a:t>
            </a:r>
          </a:p>
        </p:txBody>
      </p:sp>
      <p:sp>
        <p:nvSpPr>
          <p:cNvPr id="9" name="TextBox 8">
            <a:extLst>
              <a:ext uri="{FF2B5EF4-FFF2-40B4-BE49-F238E27FC236}">
                <a16:creationId xmlns:a16="http://schemas.microsoft.com/office/drawing/2014/main" id="{C315929A-CA94-41E0-98C5-9E0AC3B9DE89}"/>
              </a:ext>
            </a:extLst>
          </p:cNvPr>
          <p:cNvSpPr txBox="1"/>
          <p:nvPr/>
        </p:nvSpPr>
        <p:spPr>
          <a:xfrm>
            <a:off x="1741080" y="1685459"/>
            <a:ext cx="10450919" cy="5078313"/>
          </a:xfrm>
          <a:prstGeom prst="rect">
            <a:avLst/>
          </a:prstGeom>
          <a:noFill/>
        </p:spPr>
        <p:txBody>
          <a:bodyPr wrap="square">
            <a:spAutoFit/>
          </a:bodyPr>
          <a:lstStyle/>
          <a:p>
            <a:pPr algn="ctr"/>
            <a:r>
              <a:rPr lang="es-ES" b="1" i="0" dirty="0">
                <a:effectLst/>
              </a:rPr>
              <a:t>OWASP</a:t>
            </a:r>
          </a:p>
          <a:p>
            <a:pPr algn="l"/>
            <a:r>
              <a:rPr lang="es-ES" b="0" i="0" dirty="0">
                <a:effectLst/>
              </a:rPr>
              <a:t>El </a:t>
            </a:r>
            <a:r>
              <a:rPr lang="es-ES" b="1" i="0" u="none" strike="noStrike" dirty="0">
                <a:effectLst/>
                <a:hlinkClick r:id="rId3">
                  <a:extLst>
                    <a:ext uri="{A12FA001-AC4F-418D-AE19-62706E023703}">
                      <ahyp:hlinkClr xmlns:ahyp="http://schemas.microsoft.com/office/drawing/2018/hyperlinkcolor" val="tx"/>
                    </a:ext>
                  </a:extLst>
                </a:hlinkClick>
              </a:rPr>
              <a:t>Open Web Application Security Project</a:t>
            </a:r>
            <a:r>
              <a:rPr lang="es-ES" b="0" i="0" dirty="0">
                <a:effectLst/>
              </a:rPr>
              <a:t>, o OWASP, es una organización internacional sin fines de lucro dedicada a la seguridad de aplicaciones web. Uno de los principios básicos de OWASP es que todos sus materiales estén disponibles gratuitamente y sean fácilmente accesibles en su sitio web, haciendo posible que cualquiera pueda mejorar la seguridad de su propia aplicación web. Los materiales que ofrecen incluyen documentación, herramientas, videos y foros. Quizás su proyecto más conocido es el Top 10 de OWASP.</a:t>
            </a:r>
          </a:p>
          <a:p>
            <a:pPr algn="l"/>
            <a:r>
              <a:rPr lang="es-ES" b="0" i="0" dirty="0">
                <a:effectLst/>
              </a:rPr>
              <a:t>La lista de las 10 principales vulnerabilidades de OWASP son:</a:t>
            </a:r>
          </a:p>
          <a:p>
            <a:pPr algn="l" fontAlgn="base">
              <a:buFont typeface="Arial" panose="020B0604020202020204" pitchFamily="34" charset="0"/>
              <a:buChar char="•"/>
            </a:pPr>
            <a:r>
              <a:rPr lang="es-ES" b="0" i="0" dirty="0">
                <a:effectLst/>
              </a:rPr>
              <a:t>Inyección</a:t>
            </a:r>
          </a:p>
          <a:p>
            <a:pPr algn="l" fontAlgn="base">
              <a:buFont typeface="Arial" panose="020B0604020202020204" pitchFamily="34" charset="0"/>
              <a:buChar char="•"/>
            </a:pPr>
            <a:r>
              <a:rPr lang="es-ES" b="0" i="0" dirty="0">
                <a:effectLst/>
              </a:rPr>
              <a:t>Autenticación rota</a:t>
            </a:r>
          </a:p>
          <a:p>
            <a:pPr algn="l" fontAlgn="base">
              <a:buFont typeface="Arial" panose="020B0604020202020204" pitchFamily="34" charset="0"/>
              <a:buChar char="•"/>
            </a:pPr>
            <a:r>
              <a:rPr lang="es-ES" b="0" i="0" dirty="0">
                <a:effectLst/>
              </a:rPr>
              <a:t>Exposición de datos confidenciales</a:t>
            </a:r>
          </a:p>
          <a:p>
            <a:pPr algn="l" fontAlgn="base">
              <a:buFont typeface="Arial" panose="020B0604020202020204" pitchFamily="34" charset="0"/>
              <a:buChar char="•"/>
            </a:pPr>
            <a:r>
              <a:rPr lang="es-ES" b="0" i="0" dirty="0">
                <a:effectLst/>
              </a:rPr>
              <a:t>Entidades externas XML (XXE)</a:t>
            </a:r>
          </a:p>
          <a:p>
            <a:pPr algn="l" fontAlgn="base">
              <a:buFont typeface="Arial" panose="020B0604020202020204" pitchFamily="34" charset="0"/>
              <a:buChar char="•"/>
            </a:pPr>
            <a:r>
              <a:rPr lang="es-ES" b="0" i="0" dirty="0">
                <a:effectLst/>
              </a:rPr>
              <a:t>Control de acceso roto</a:t>
            </a:r>
          </a:p>
          <a:p>
            <a:pPr algn="l" fontAlgn="base">
              <a:buFont typeface="Arial" panose="020B0604020202020204" pitchFamily="34" charset="0"/>
              <a:buChar char="•"/>
            </a:pPr>
            <a:r>
              <a:rPr lang="es-ES" b="0" i="0" dirty="0">
                <a:effectLst/>
              </a:rPr>
              <a:t>Errores de seguridad</a:t>
            </a:r>
          </a:p>
          <a:p>
            <a:pPr algn="l" fontAlgn="base">
              <a:buFont typeface="Arial" panose="020B0604020202020204" pitchFamily="34" charset="0"/>
              <a:buChar char="•"/>
            </a:pPr>
            <a:r>
              <a:rPr lang="es-ES" b="0" i="0" dirty="0">
                <a:effectLst/>
              </a:rPr>
              <a:t>Secuencias de comandos entre sitios (XSS)</a:t>
            </a:r>
          </a:p>
          <a:p>
            <a:pPr algn="l" fontAlgn="base">
              <a:buFont typeface="Arial" panose="020B0604020202020204" pitchFamily="34" charset="0"/>
              <a:buChar char="•"/>
            </a:pPr>
            <a:r>
              <a:rPr lang="es-ES" b="0" i="0" dirty="0">
                <a:effectLst/>
              </a:rPr>
              <a:t>Deserialización Insegura</a:t>
            </a:r>
          </a:p>
          <a:p>
            <a:pPr algn="l" fontAlgn="base">
              <a:buFont typeface="Arial" panose="020B0604020202020204" pitchFamily="34" charset="0"/>
              <a:buChar char="•"/>
            </a:pPr>
            <a:r>
              <a:rPr lang="es-ES" b="0" i="0" dirty="0">
                <a:effectLst/>
              </a:rPr>
              <a:t>Uso de componentes con vulnerabilidades conocidas</a:t>
            </a:r>
          </a:p>
          <a:p>
            <a:pPr algn="l" fontAlgn="base">
              <a:buFont typeface="Arial" panose="020B0604020202020204" pitchFamily="34" charset="0"/>
              <a:buChar char="•"/>
            </a:pPr>
            <a:r>
              <a:rPr lang="es-ES" b="0" i="0" dirty="0">
                <a:effectLst/>
              </a:rPr>
              <a:t>Registro y monitoreo insuficientes</a:t>
            </a:r>
          </a:p>
        </p:txBody>
      </p:sp>
    </p:spTree>
    <p:extLst>
      <p:ext uri="{BB962C8B-B14F-4D97-AF65-F5344CB8AC3E}">
        <p14:creationId xmlns:p14="http://schemas.microsoft.com/office/powerpoint/2010/main" val="3210896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9" name="Content Placeholder 2">
            <a:extLst>
              <a:ext uri="{FF2B5EF4-FFF2-40B4-BE49-F238E27FC236}">
                <a16:creationId xmlns:a16="http://schemas.microsoft.com/office/drawing/2014/main" id="{D8A12C42-F369-42A4-A53E-764D5BF8745F}"/>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8" name="TextBox 7">
            <a:extLst>
              <a:ext uri="{FF2B5EF4-FFF2-40B4-BE49-F238E27FC236}">
                <a16:creationId xmlns:a16="http://schemas.microsoft.com/office/drawing/2014/main" id="{E89E94EF-8A5B-4781-A020-4633E60676B3}"/>
              </a:ext>
            </a:extLst>
          </p:cNvPr>
          <p:cNvSpPr txBox="1"/>
          <p:nvPr/>
        </p:nvSpPr>
        <p:spPr>
          <a:xfrm>
            <a:off x="1251984" y="1685459"/>
            <a:ext cx="9455002" cy="369332"/>
          </a:xfrm>
          <a:prstGeom prst="rect">
            <a:avLst/>
          </a:prstGeom>
          <a:noFill/>
        </p:spPr>
        <p:txBody>
          <a:bodyPr wrap="square">
            <a:spAutoFit/>
          </a:bodyPr>
          <a:lstStyle/>
          <a:p>
            <a:pPr algn="l" fontAlgn="base"/>
            <a:r>
              <a:rPr lang="en-US" b="1" i="0" dirty="0">
                <a:effectLst/>
              </a:rPr>
              <a:t>¿Qué es un ISMS (Information Security Management Systems)?</a:t>
            </a:r>
            <a:endParaRPr lang="en-US" b="0" i="0" dirty="0">
              <a:effectLst/>
            </a:endParaRPr>
          </a:p>
        </p:txBody>
      </p:sp>
      <p:sp>
        <p:nvSpPr>
          <p:cNvPr id="10" name="TextBox 9">
            <a:extLst>
              <a:ext uri="{FF2B5EF4-FFF2-40B4-BE49-F238E27FC236}">
                <a16:creationId xmlns:a16="http://schemas.microsoft.com/office/drawing/2014/main" id="{D04B1AEE-B8FC-44CB-A93C-3289D0278ABF}"/>
              </a:ext>
            </a:extLst>
          </p:cNvPr>
          <p:cNvSpPr txBox="1"/>
          <p:nvPr/>
        </p:nvSpPr>
        <p:spPr>
          <a:xfrm>
            <a:off x="1294515" y="2350716"/>
            <a:ext cx="10390666" cy="3970318"/>
          </a:xfrm>
          <a:prstGeom prst="rect">
            <a:avLst/>
          </a:prstGeom>
          <a:noFill/>
        </p:spPr>
        <p:txBody>
          <a:bodyPr wrap="square">
            <a:spAutoFit/>
          </a:bodyPr>
          <a:lstStyle/>
          <a:p>
            <a:pPr algn="l" fontAlgn="base"/>
            <a:r>
              <a:rPr lang="es-ES" b="0" i="0" dirty="0">
                <a:effectLst/>
              </a:rPr>
              <a:t>Un sistema de gestión de la seguridad de la información, es un marco de políticas y controles que gestionan la seguridad y los riesgos de forma sistemática y a través de toda la seguridad de la información de la empresa.</a:t>
            </a:r>
          </a:p>
          <a:p>
            <a:pPr algn="l" fontAlgn="base"/>
            <a:r>
              <a:rPr lang="es-ES" b="0" i="0" dirty="0">
                <a:effectLst/>
              </a:rPr>
              <a:t>Estos controles de seguridad pueden seguir las normas de seguridad comunes o estar más enfocados a su industria. Por ejemplo, ISO 27001 es un conjunto de especificaciones que detallan cómo crear, administrar e implementar políticas y controles del ISMS. La ISO no ordena acciones específicas, sino que proporciona directrices para el desarrollo de estrategias apropiadas para el ISMS.</a:t>
            </a:r>
          </a:p>
          <a:p>
            <a:pPr algn="l" fontAlgn="base"/>
            <a:r>
              <a:rPr lang="es-ES" b="0" i="0" dirty="0">
                <a:effectLst/>
              </a:rPr>
              <a:t>El marco del ISMS suele centrarse en la evaluación y la gestión de riesgos. Piense en </a:t>
            </a:r>
            <a:r>
              <a:rPr lang="es-ES" b="0" i="0" dirty="0" err="1">
                <a:effectLst/>
              </a:rPr>
              <a:t>él</a:t>
            </a:r>
            <a:r>
              <a:rPr lang="es-ES" b="0" i="0" dirty="0">
                <a:effectLst/>
              </a:rPr>
              <a:t> como un enfoque estructurado para el equilibrio entre la mitigación de riesgos y el costo (riesgo) en que se incurre. Las organizaciones que operan en sectores verticales de la industria estrictamente regulados, como la </a:t>
            </a:r>
            <a:r>
              <a:rPr lang="es-ES" b="0" i="0" dirty="0" err="1">
                <a:effectLst/>
              </a:rPr>
              <a:t>atención</a:t>
            </a:r>
            <a:r>
              <a:rPr lang="es-ES" b="0" i="0" dirty="0">
                <a:effectLst/>
              </a:rPr>
              <a:t> sanitaria o la defensa nacional, pueden necesitar un amplio alcance de actividades de seguridad y una estrategia de mitigación de riesgos.</a:t>
            </a:r>
          </a:p>
        </p:txBody>
      </p:sp>
    </p:spTree>
    <p:extLst>
      <p:ext uri="{BB962C8B-B14F-4D97-AF65-F5344CB8AC3E}">
        <p14:creationId xmlns:p14="http://schemas.microsoft.com/office/powerpoint/2010/main" val="58819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t>Indice</a:t>
            </a:r>
            <a:endParaRPr lang="en-US" dirty="0"/>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445479" y="1316963"/>
            <a:ext cx="10579744" cy="5152847"/>
          </a:xfrm>
        </p:spPr>
        <p:txBody>
          <a:bodyPr>
            <a:normAutofit/>
          </a:bodyPr>
          <a:lstStyle/>
          <a:p>
            <a:r>
              <a:rPr lang="es-ES" dirty="0">
                <a:solidFill>
                  <a:srgbClr val="002060"/>
                </a:solidFill>
              </a:rPr>
              <a:t>Sistemas de autenticación.</a:t>
            </a:r>
          </a:p>
          <a:p>
            <a:pPr lvl="1"/>
            <a:r>
              <a:rPr lang="es-ES" dirty="0">
                <a:solidFill>
                  <a:srgbClr val="002060"/>
                </a:solidFill>
              </a:rPr>
              <a:t>Breve introducción</a:t>
            </a:r>
          </a:p>
          <a:p>
            <a:pPr lvl="1"/>
            <a:r>
              <a:rPr lang="es-ES" dirty="0">
                <a:solidFill>
                  <a:srgbClr val="002060"/>
                </a:solidFill>
              </a:rPr>
              <a:t>Conceptos generales y tipos de autenticación</a:t>
            </a:r>
          </a:p>
          <a:p>
            <a:pPr lvl="1"/>
            <a:r>
              <a:rPr lang="es-ES" dirty="0"/>
              <a:t>Los 7 métodos de autentificación más utilizados</a:t>
            </a:r>
          </a:p>
          <a:p>
            <a:pPr lvl="1"/>
            <a:r>
              <a:rPr lang="es-ES" dirty="0"/>
              <a:t>Un ejemplo de política de autenticación</a:t>
            </a:r>
          </a:p>
          <a:p>
            <a:r>
              <a:rPr lang="es-ES" dirty="0">
                <a:solidFill>
                  <a:srgbClr val="002060"/>
                </a:solidFill>
                <a:hlinkClick r:id="rId2" action="ppaction://hlinksldjump"/>
              </a:rPr>
              <a:t>Fuentes de referencia</a:t>
            </a:r>
            <a:endParaRPr lang="es-ES" dirty="0">
              <a:solidFill>
                <a:srgbClr val="002060"/>
              </a:solidFill>
            </a:endParaRPr>
          </a:p>
          <a:p>
            <a:pPr lvl="1"/>
            <a:endParaRPr lang="es-ES" dirty="0">
              <a:solidFill>
                <a:srgbClr val="002060"/>
              </a:solidFill>
            </a:endParaRPr>
          </a:p>
          <a:p>
            <a:pPr lvl="1"/>
            <a:endParaRPr lang="es-ES" dirty="0">
              <a:solidFill>
                <a:srgbClr val="002060"/>
              </a:solidFill>
            </a:endParaRPr>
          </a:p>
          <a:p>
            <a:endParaRPr lang="en-US" dirty="0"/>
          </a:p>
        </p:txBody>
      </p:sp>
    </p:spTree>
    <p:extLst>
      <p:ext uri="{BB962C8B-B14F-4D97-AF65-F5344CB8AC3E}">
        <p14:creationId xmlns:p14="http://schemas.microsoft.com/office/powerpoint/2010/main" val="514430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7" name="TextBox 6">
            <a:extLst>
              <a:ext uri="{FF2B5EF4-FFF2-40B4-BE49-F238E27FC236}">
                <a16:creationId xmlns:a16="http://schemas.microsoft.com/office/drawing/2014/main" id="{C7EA5FB0-DCB8-4003-A128-B066D511B9B8}"/>
              </a:ext>
            </a:extLst>
          </p:cNvPr>
          <p:cNvSpPr txBox="1"/>
          <p:nvPr/>
        </p:nvSpPr>
        <p:spPr>
          <a:xfrm>
            <a:off x="1383118" y="1844946"/>
            <a:ext cx="10057514" cy="3637406"/>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Marcos populares de la ISMS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La ISO 27001 es líder en seguridad de la información, pero otros marcos ofrecen también una valiosa orientación. Estos otros marcos suelen tomar prestado de la ISO 27001 o de otras directrices específicas de la industria.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ITIL,</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el marco de trabajo ITSM ampliamente adoptado, tiene un componente dedicado llamado Gestión de la Seguridad de la Información (ISM). El objetivo de ISM es alinear la seguridad de la TI y de la empresa para garantizar que la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InfoSec</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se gestione de forma eficaz en todas las actividades.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COBIT,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otro marco centrado en la tecnología de la información, dedica mucho tiempo a la forma en que la gestión de activos y la gestión de la configuración son fundamentales para la seguridad de la información, así como para casi todas las demás funciones de la ITSM, incluso las que no están relacionadas con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InfoSec</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D8A12C42-F369-42A4-A53E-764D5BF8745F}"/>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444067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95494-4771-4E8C-A172-E252D9456870}"/>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Estándares</a:t>
            </a:r>
            <a:r>
              <a:rPr lang="en-US" sz="2000" dirty="0">
                <a:solidFill>
                  <a:srgbClr val="666666"/>
                </a:solidFill>
                <a:latin typeface="Open Sans" panose="020B0606030504020204" pitchFamily="34" charset="0"/>
              </a:rPr>
              <a:t> de </a:t>
            </a:r>
            <a:r>
              <a:rPr lang="es-ES" sz="2000" dirty="0">
                <a:solidFill>
                  <a:srgbClr val="666666"/>
                </a:solidFill>
                <a:latin typeface="Open Sans" panose="020B0606030504020204" pitchFamily="34" charset="0"/>
              </a:rPr>
              <a:t>seguridad</a:t>
            </a:r>
            <a:endParaRPr lang="es-ES" dirty="0"/>
          </a:p>
        </p:txBody>
      </p:sp>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585166"/>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Los controles de seguridad del ISMS abarcan múltiples dominios de seguridad de la información, como se especifica en la norma ISO 27001. </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catálogo contiene</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directrices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prácticas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con los </a:t>
            </a:r>
            <a:r>
              <a:rPr lang="en-US" sz="1800" dirty="0" err="1">
                <a:effectLst/>
                <a:latin typeface="Century Gothic" panose="020B0502020202020204" pitchFamily="34" charset="0"/>
                <a:ea typeface="Times New Roman" panose="02020603050405020304" pitchFamily="18" charset="0"/>
                <a:cs typeface="Open Sans" panose="020B0606030504020204" pitchFamily="34" charset="0"/>
              </a:rPr>
              <a:t>siguientes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n-US" sz="1800" dirty="0" err="1">
                <a:effectLst/>
                <a:latin typeface="Century Gothic" panose="020B0502020202020204" pitchFamily="34" charset="0"/>
                <a:ea typeface="Times New Roman" panose="02020603050405020304" pitchFamily="18" charset="0"/>
                <a:cs typeface="Open Sans" panose="020B0606030504020204" pitchFamily="34" charset="0"/>
              </a:rPr>
              <a:t>objetivos</a:t>
            </a:r>
            <a:r>
              <a:rPr lang="en-U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Políticas de seguridad de la información.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Una dirección y un apoyo generales ayudan a establecer políticas de seguridad adecuadas. La política de seguridad es única para su empresa, concebida en el contexto de sus cambiantes necesidades empresariales y de seguridad.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Organización de la seguridad de la información.</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Aborda las amenazas y los riesgos dentro de la red corporativa, incluidos los ciberataques de entidades externas, las amenazas internas, los fallos del sistema y la perdida de datos.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activos.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Este componente abarca los activos de la organización dentro y fuera de la red informática de la empresa, lo que puede implicar el intercambio de información empresarial sensible.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6859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846648"/>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de los recursos humanos.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Políticas y controles relativos a su personal, actividades y errores humanos, incluyendo medidas para reducir el riesgo de amenazas internas y capacitación de la fuerza laboral para reducir lapsos de seguridad no intencionales.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física y ambiental.</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Estas directrices cubren las medidas de seguridad para proteger el hardware físico de TI de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daños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pérdidas o accesos no autorizados. Si bien muchas organizaciones están aprovechando la transformación digital y manteniendo la información confidencial en redes de nubes seguras fuera de las instalaciones, debe considerarse la seguridad de los dispositivos físicos utilizados para acceder a esa información.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las comunicaciones y las operaciones.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Los sistemas deben funcionar respetando y manteniendo las políticas y controles de seguridad. Las operaciones diarias de TI, como el suministro de servicios y la gestión de problemas, deben seguir las políticas de seguridad de TI y los controles del SGSI.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A67C204A-3A42-4A73-B8FD-D18DFE89297F}"/>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2145369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989123"/>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 de acceso.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Este dominio de políticas se ocupa de limitar el acceso al personal autorizado y de controlar el tráfico de la red para detectar comportamientos anómalos. Los permisos de acceso se relacionan con los medios digitales y físicos de la tecnología. Las funciones y responsabilidades de los individuos deben estar bien definidas, y el acceso a la información empresarial sólo debe estar disponible cuando sea necesario.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Adquisición, desarrollo y mantenimiento de sistemas de información. </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Las mejores prácticas de seguridad deben mantenerse a lo largo de todo el ciclo de vida del sistema informático, incluidas las fases de adquisición, desarrollo y mantenimiento.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Seguridad de la información y gestión de incidentes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Identificar y resolver los problemas de la TI de manera que se minimice el impacto para los usuarios finales. En entornos de infraestructura de red complejos, pueden requerirse soluciones tecnológicas avanzadas para identificar métricas de incidentes perspicaces y mitigar proactivamente los posibles problemas.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s-ES" sz="1800" b="1" dirty="0">
              <a:effectLst/>
              <a:latin typeface="Century Gothic" panose="020B0502020202020204" pitchFamily="34" charset="0"/>
              <a:ea typeface="Times New Roman" panose="02020603050405020304" pitchFamily="18" charset="0"/>
              <a:cs typeface="Open Sans" panose="020B0606030504020204" pitchFamily="34"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B9C04EFE-9E78-406E-AB47-F91729259107}"/>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423395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2" name="TextBox 1">
            <a:extLst>
              <a:ext uri="{FF2B5EF4-FFF2-40B4-BE49-F238E27FC236}">
                <a16:creationId xmlns:a16="http://schemas.microsoft.com/office/drawing/2014/main" id="{69988CDC-161F-481D-8B80-51A799330454}"/>
              </a:ext>
            </a:extLst>
          </p:cNvPr>
          <p:cNvSpPr txBox="1"/>
          <p:nvPr/>
        </p:nvSpPr>
        <p:spPr>
          <a:xfrm>
            <a:off x="9618921" y="95290"/>
            <a:ext cx="2573079" cy="369332"/>
          </a:xfrm>
          <a:prstGeom prst="rect">
            <a:avLst/>
          </a:prstGeom>
          <a:noFill/>
        </p:spPr>
        <p:txBody>
          <a:bodyPr wrap="squar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FFC97E0F-307D-4017-A560-9180AD5BA4FB}"/>
              </a:ext>
            </a:extLst>
          </p:cNvPr>
          <p:cNvSpPr txBox="1"/>
          <p:nvPr/>
        </p:nvSpPr>
        <p:spPr>
          <a:xfrm>
            <a:off x="1475266" y="1844946"/>
            <a:ext cx="10716733" cy="4665508"/>
          </a:xfrm>
          <a:prstGeom prst="rect">
            <a:avLst/>
          </a:prstGeom>
          <a:noFill/>
        </p:spPr>
        <p:txBody>
          <a:bodyPr wrap="square">
            <a:spAutoFit/>
          </a:bodyPr>
          <a:lstStyle/>
          <a:p>
            <a:pPr fontAlgn="base">
              <a:lnSpc>
                <a:spcPct val="107000"/>
              </a:lnSpc>
              <a:spcAft>
                <a:spcPts val="800"/>
              </a:spcAft>
            </a:pP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Controles de seguridad del ISMS</a:t>
            </a: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Gestión de la continuidad del negocio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Evitar las interrupciones de los procesos comerciales siempre que sea posible. Lo ideal sería que cualquier situación de desastre fuera seguida inmediatamente por la recuperación y los procedimientos para minimizar los </a:t>
            </a:r>
            <a:r>
              <a:rPr lang="es-ES" sz="1800" dirty="0" err="1">
                <a:effectLst/>
                <a:latin typeface="Century Gothic" panose="020B0502020202020204" pitchFamily="34" charset="0"/>
                <a:ea typeface="Times New Roman" panose="02020603050405020304" pitchFamily="18" charset="0"/>
                <a:cs typeface="Open Sans" panose="020B0606030504020204" pitchFamily="34" charset="0"/>
              </a:rPr>
              <a:t>daños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Cumplimiento.</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Los requisitos de seguridad deben ser aplicados por los organismos reguladores.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Criptografía</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Entre los controles más importantes y eficaces para proteger la información sensible, no es una bala de plata por sí sola. Por lo tanto, el ISMS rige la forma en que se aplican y gestionan los controles criptográficos.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ts val="1950"/>
              </a:lnSpc>
              <a:spcAft>
                <a:spcPts val="800"/>
              </a:spcAft>
              <a:buSzPts val="1000"/>
              <a:buFont typeface="Symbol" panose="05050102010706020507" pitchFamily="18" charset="2"/>
              <a:buChar char=""/>
              <a:tabLst>
                <a:tab pos="457200" algn="l"/>
              </a:tabLst>
            </a:pPr>
            <a:r>
              <a:rPr lang="es-ES" sz="1800" dirty="0">
                <a:effectLst/>
                <a:latin typeface="Segoe UI Symbol" panose="020B0502040204020203" pitchFamily="34" charset="0"/>
                <a:ea typeface="Times New Roman" panose="02020603050405020304" pitchFamily="18" charset="0"/>
                <a:cs typeface="Segoe UI Symbol" panose="020B0502040204020203" pitchFamily="34" charset="0"/>
              </a:rPr>
              <a:t>➢</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a:t>
            </a:r>
            <a:r>
              <a:rPr lang="es-ES" sz="1800" b="1" dirty="0">
                <a:effectLst/>
                <a:latin typeface="Century Gothic" panose="020B0502020202020204" pitchFamily="34" charset="0"/>
                <a:ea typeface="Times New Roman" panose="02020603050405020304" pitchFamily="18" charset="0"/>
                <a:cs typeface="Open Sans" panose="020B0606030504020204" pitchFamily="34" charset="0"/>
              </a:rPr>
              <a:t>Relaciones con los proveedores.</a:t>
            </a:r>
            <a:r>
              <a:rPr lang="es-ES" sz="1800" dirty="0">
                <a:effectLst/>
                <a:latin typeface="Century Gothic" panose="020B0502020202020204" pitchFamily="34" charset="0"/>
                <a:ea typeface="Times New Roman" panose="02020603050405020304" pitchFamily="18" charset="0"/>
                <a:cs typeface="Open Sans" panose="020B0606030504020204" pitchFamily="34" charset="0"/>
              </a:rPr>
              <a:t> Es posible que los proveedores y los socios comerciales de terceros necesiten acceder a la red y a los datos sensibles de los clientes. Puede que no sea posible aplicar controles de seguridad a algunos proveedores. Sin embargo, deben adoptarse controles adecuados para mitigar los posibles riesgos mediante políticas de seguridad de la tecnología de la información y obligaciones contractuales.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5124260D-6EEE-4D9B-9BA5-C59A73597349}"/>
              </a:ext>
            </a:extLst>
          </p:cNvPr>
          <p:cNvSpPr txBox="1">
            <a:spLocks/>
          </p:cNvSpPr>
          <p:nvPr/>
        </p:nvSpPr>
        <p:spPr>
          <a:xfrm>
            <a:off x="1638300" y="1264539"/>
            <a:ext cx="8915400" cy="4209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sz="2000">
                <a:solidFill>
                  <a:srgbClr val="666666"/>
                </a:solidFill>
                <a:latin typeface="Open Sans" panose="020B0606030504020204" pitchFamily="34" charset="0"/>
              </a:rPr>
              <a:t>Estándares</a:t>
            </a:r>
            <a:r>
              <a:rPr lang="en-US" sz="2000">
                <a:solidFill>
                  <a:srgbClr val="666666"/>
                </a:solidFill>
                <a:latin typeface="Open Sans" panose="020B0606030504020204" pitchFamily="34" charset="0"/>
              </a:rPr>
              <a:t> de </a:t>
            </a:r>
            <a:r>
              <a:rPr lang="es-ES" sz="2000">
                <a:solidFill>
                  <a:srgbClr val="666666"/>
                </a:solidFill>
                <a:latin typeface="Open Sans" panose="020B0606030504020204" pitchFamily="34" charset="0"/>
              </a:rPr>
              <a:t>seguridad</a:t>
            </a:r>
            <a:endParaRPr lang="es-ES" dirty="0"/>
          </a:p>
        </p:txBody>
      </p:sp>
    </p:spTree>
    <p:extLst>
      <p:ext uri="{BB962C8B-B14F-4D97-AF65-F5344CB8AC3E}">
        <p14:creationId xmlns:p14="http://schemas.microsoft.com/office/powerpoint/2010/main" val="570248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5" y="1833876"/>
            <a:ext cx="6097772" cy="1323439"/>
          </a:xfrm>
          <a:prstGeom prst="rect">
            <a:avLst/>
          </a:prstGeom>
          <a:noFill/>
        </p:spPr>
        <p:txBody>
          <a:bodyPr wrap="square">
            <a:spAutoFit/>
          </a:bodyPr>
          <a:lstStyle/>
          <a:p>
            <a:pPr marL="342900" indent="-342900" algn="just">
              <a:buFont typeface="+mj-lt"/>
              <a:buAutoNum type="alphaLcPeriod"/>
            </a:pPr>
            <a:r>
              <a:rPr lang="es-ES" sz="1600" i="0" dirty="0">
                <a:solidFill>
                  <a:srgbClr val="5A5B5C"/>
                </a:solidFill>
                <a:effectLst/>
                <a:latin typeface="Open Sans" panose="020B0606030504020204" pitchFamily="34" charset="0"/>
              </a:rPr>
              <a:t>Confidencialidad</a:t>
            </a:r>
          </a:p>
          <a:p>
            <a:pPr marL="342900" indent="-342900" algn="just">
              <a:buFont typeface="+mj-lt"/>
              <a:buAutoNum type="alphaLcPeriod"/>
            </a:pPr>
            <a:r>
              <a:rPr lang="es-ES" sz="1600" i="0" dirty="0">
                <a:solidFill>
                  <a:srgbClr val="5A5B5C"/>
                </a:solidFill>
                <a:effectLst/>
                <a:latin typeface="Open Sans" panose="020B0606030504020204" pitchFamily="34" charset="0"/>
              </a:rPr>
              <a:t>Integridad</a:t>
            </a:r>
          </a:p>
          <a:p>
            <a:pPr marL="342900" indent="-342900" algn="just">
              <a:buFont typeface="+mj-lt"/>
              <a:buAutoNum type="alphaLcPeriod"/>
            </a:pPr>
            <a:r>
              <a:rPr lang="es-ES" sz="1600" dirty="0">
                <a:solidFill>
                  <a:srgbClr val="5A5B5C"/>
                </a:solidFill>
                <a:latin typeface="Open Sans" panose="020B0606030504020204" pitchFamily="34" charset="0"/>
              </a:rPr>
              <a:t>Flexibilidad</a:t>
            </a:r>
            <a:endParaRPr lang="es-ES" sz="1600" i="0" dirty="0">
              <a:solidFill>
                <a:srgbClr val="5A5B5C"/>
              </a:solidFill>
              <a:effectLst/>
              <a:latin typeface="Open Sans" panose="020B0606030504020204" pitchFamily="34" charset="0"/>
            </a:endParaRPr>
          </a:p>
          <a:p>
            <a:pPr marL="342900" indent="-342900" algn="just">
              <a:buFont typeface="+mj-lt"/>
              <a:buAutoNum type="alphaLcPeriod"/>
            </a:pPr>
            <a:r>
              <a:rPr lang="es-ES" sz="1600" i="0" dirty="0">
                <a:solidFill>
                  <a:srgbClr val="5A5B5C"/>
                </a:solidFill>
                <a:effectLst/>
                <a:latin typeface="Open Sans" panose="020B0606030504020204" pitchFamily="34" charset="0"/>
              </a:rPr>
              <a:t>Disponibilidad</a:t>
            </a:r>
          </a:p>
          <a:p>
            <a:pPr marL="342900" indent="-342900" algn="just">
              <a:buFont typeface="+mj-lt"/>
              <a:buAutoNum type="alphaLcPeriod"/>
            </a:pPr>
            <a:r>
              <a:rPr lang="es-ES" sz="1600" i="0" dirty="0">
                <a:solidFill>
                  <a:srgbClr val="5A5B5C"/>
                </a:solidFill>
                <a:effectLst/>
                <a:latin typeface="Open Sans" panose="020B0606030504020204" pitchFamily="34" charset="0"/>
              </a:rPr>
              <a:t>Aislamiento</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1.- Cual de los siguientes son fundamentales de la </a:t>
            </a:r>
            <a:r>
              <a:rPr lang="es-ES" sz="1400" b="0" i="0" dirty="0">
                <a:solidFill>
                  <a:srgbClr val="5A5B5C"/>
                </a:solidFill>
                <a:effectLst/>
              </a:rPr>
              <a:t>seguridad informática (se puede marcar mas de una opción)</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b="0" i="0" dirty="0">
                <a:solidFill>
                  <a:srgbClr val="5A5B5C"/>
                </a:solidFill>
                <a:effectLst/>
              </a:rPr>
              <a:t>2.-Cual de las siguiente no es una prácticas de Seguridad Informática correcta (se puede marcar mas de una opción)</a:t>
            </a:r>
            <a:endParaRPr lang="es-ES" sz="1400" dirty="0"/>
          </a:p>
        </p:txBody>
      </p:sp>
      <p:sp>
        <p:nvSpPr>
          <p:cNvPr id="14" name="TextBox 13">
            <a:extLst>
              <a:ext uri="{FF2B5EF4-FFF2-40B4-BE49-F238E27FC236}">
                <a16:creationId xmlns:a16="http://schemas.microsoft.com/office/drawing/2014/main" id="{7E5078AA-4262-456D-AC84-A6CCAFA75136}"/>
              </a:ext>
            </a:extLst>
          </p:cNvPr>
          <p:cNvSpPr txBox="1"/>
          <p:nvPr/>
        </p:nvSpPr>
        <p:spPr>
          <a:xfrm>
            <a:off x="2909334" y="3669908"/>
            <a:ext cx="6097772" cy="2969916"/>
          </a:xfrm>
          <a:prstGeom prst="rect">
            <a:avLst/>
          </a:prstGeom>
          <a:noFill/>
        </p:spPr>
        <p:txBody>
          <a:bodyPr wrap="square">
            <a:spAutoFit/>
          </a:bodyPr>
          <a:lstStyle/>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Balancear protección con utilidad</a:t>
            </a:r>
          </a:p>
          <a:p>
            <a:pPr marL="342900" indent="-342900">
              <a:lnSpc>
                <a:spcPct val="107000"/>
              </a:lnSpc>
              <a:spcAft>
                <a:spcPts val="800"/>
              </a:spcAft>
              <a:buFont typeface="+mj-lt"/>
              <a:buAutoNum type="alphaLcPeriod"/>
              <a:tabLst>
                <a:tab pos="457200" algn="l"/>
              </a:tabLst>
            </a:pPr>
            <a:r>
              <a:rPr lang="es-ES" sz="1400" dirty="0">
                <a:solidFill>
                  <a:srgbClr val="222222"/>
                </a:solidFill>
                <a:effectLst/>
                <a:ea typeface="Calibri" panose="020F0502020204030204" pitchFamily="34" charset="0"/>
                <a:cs typeface="Arial" panose="020B0604020202020204" pitchFamily="34" charset="0"/>
              </a:rPr>
              <a:t>Basta con un antivirus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Dividir los usuarios y los recursos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Asignar privilegios mínimos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Utilizar defensas independientes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Planear las contingencias</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Registrar, Registrar y Registrar</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effectLst/>
                <a:ea typeface="Calibri" panose="020F0502020204030204" pitchFamily="34" charset="0"/>
                <a:cs typeface="Times New Roman" panose="02020603050405020304" pitchFamily="18" charset="0"/>
              </a:rPr>
              <a:t>Realiza pruebas frecuentemente</a:t>
            </a:r>
            <a:endParaRPr lang="en-US" sz="1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LcPeriod"/>
              <a:tabLst>
                <a:tab pos="457200" algn="l"/>
              </a:tabLst>
            </a:pPr>
            <a:r>
              <a:rPr lang="es-ES" sz="1400" dirty="0">
                <a:solidFill>
                  <a:srgbClr val="222222"/>
                </a:solidFill>
                <a:effectLst/>
                <a:ea typeface="Calibri" panose="020F0502020204030204" pitchFamily="34" charset="0"/>
                <a:cs typeface="Arial" panose="020B0604020202020204" pitchFamily="34" charset="0"/>
              </a:rPr>
              <a:t>Solo los informáticos son los responsables</a:t>
            </a:r>
            <a:endParaRPr lang="en-US" sz="1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7344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5" y="1833876"/>
            <a:ext cx="6097772" cy="1384995"/>
          </a:xfrm>
          <a:prstGeom prst="rect">
            <a:avLst/>
          </a:prstGeom>
          <a:noFill/>
        </p:spPr>
        <p:txBody>
          <a:bodyPr wrap="square">
            <a:spAutoFit/>
          </a:bodyPr>
          <a:lstStyle/>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 y proactiva.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proactiva.</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3.- Seleccionar la opción correcta</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dirty="0">
                <a:solidFill>
                  <a:srgbClr val="5A5B5C"/>
                </a:solidFill>
              </a:rPr>
              <a:t>4</a:t>
            </a:r>
            <a:r>
              <a:rPr lang="es-ES" sz="1400" b="0" i="0" dirty="0">
                <a:solidFill>
                  <a:srgbClr val="5A5B5C"/>
                </a:solidFill>
                <a:effectLst/>
              </a:rPr>
              <a:t>.-Escribe al menos tres métodos de ciberataques y explica uno de ellos </a:t>
            </a:r>
            <a:endParaRPr lang="es-ES" sz="1400" dirty="0"/>
          </a:p>
        </p:txBody>
      </p:sp>
    </p:spTree>
    <p:extLst>
      <p:ext uri="{BB962C8B-B14F-4D97-AF65-F5344CB8AC3E}">
        <p14:creationId xmlns:p14="http://schemas.microsoft.com/office/powerpoint/2010/main" val="1751720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5" y="1833876"/>
            <a:ext cx="6097772" cy="1384995"/>
          </a:xfrm>
          <a:prstGeom prst="rect">
            <a:avLst/>
          </a:prstGeom>
          <a:noFill/>
        </p:spPr>
        <p:txBody>
          <a:bodyPr wrap="square">
            <a:spAutoFit/>
          </a:bodyPr>
          <a:lstStyle/>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reactiva y proactiva.</a:t>
            </a:r>
          </a:p>
          <a:p>
            <a:pPr marL="342900" indent="-342900" algn="just">
              <a:buFont typeface="+mj-lt"/>
              <a:buAutoNum type="alphaLcPeriod"/>
            </a:pPr>
            <a:r>
              <a:rPr lang="es-ES" sz="1400" i="0" dirty="0">
                <a:solidFill>
                  <a:srgbClr val="5A5B5C"/>
                </a:solidFill>
                <a:effectLst/>
                <a:latin typeface="Open Sans" panose="020B0606030504020204" pitchFamily="34" charset="0"/>
              </a:rPr>
              <a:t>El plan de seguridad de una empresa debe incluir una estrategia proactiva.</a:t>
            </a: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3.- Seleccionar la opción correcta</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dirty="0">
                <a:solidFill>
                  <a:srgbClr val="5A5B5C"/>
                </a:solidFill>
              </a:rPr>
              <a:t>4</a:t>
            </a:r>
            <a:r>
              <a:rPr lang="es-ES" sz="1400" b="0" i="0" dirty="0">
                <a:solidFill>
                  <a:srgbClr val="5A5B5C"/>
                </a:solidFill>
                <a:effectLst/>
              </a:rPr>
              <a:t>.-Escribe al menos tres métodos de ciberataques y explica uno de ellos </a:t>
            </a:r>
            <a:endParaRPr lang="es-ES" sz="1400" dirty="0"/>
          </a:p>
        </p:txBody>
      </p:sp>
      <p:sp>
        <p:nvSpPr>
          <p:cNvPr id="3" name="Rectangle 2">
            <a:extLst>
              <a:ext uri="{FF2B5EF4-FFF2-40B4-BE49-F238E27FC236}">
                <a16:creationId xmlns:a16="http://schemas.microsoft.com/office/drawing/2014/main" id="{20CD158F-2C10-4957-BAB9-63503905DA72}"/>
              </a:ext>
            </a:extLst>
          </p:cNvPr>
          <p:cNvSpPr/>
          <p:nvPr/>
        </p:nvSpPr>
        <p:spPr>
          <a:xfrm>
            <a:off x="1052623" y="3671583"/>
            <a:ext cx="10473068" cy="28887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42799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D19738-52DA-4607-A6A7-D454A5CD82C3}"/>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Test módulo 1</a:t>
            </a:r>
          </a:p>
        </p:txBody>
      </p:sp>
      <p:sp>
        <p:nvSpPr>
          <p:cNvPr id="8" name="TextBox 7">
            <a:extLst>
              <a:ext uri="{FF2B5EF4-FFF2-40B4-BE49-F238E27FC236}">
                <a16:creationId xmlns:a16="http://schemas.microsoft.com/office/drawing/2014/main" id="{5A145375-322F-4C75-856B-0B7F4E337B1D}"/>
              </a:ext>
            </a:extLst>
          </p:cNvPr>
          <p:cNvSpPr txBox="1"/>
          <p:nvPr/>
        </p:nvSpPr>
        <p:spPr>
          <a:xfrm>
            <a:off x="2835524" y="1833876"/>
            <a:ext cx="7488689" cy="1169551"/>
          </a:xfrm>
          <a:prstGeom prst="rect">
            <a:avLst/>
          </a:prstGeom>
          <a:noFill/>
        </p:spPr>
        <p:txBody>
          <a:bodyPr wrap="square">
            <a:spAutoFit/>
          </a:bodyPr>
          <a:lstStyle/>
          <a:p>
            <a:pPr marL="342900" indent="-342900" algn="just">
              <a:buFont typeface="+mj-lt"/>
              <a:buAutoNum type="alphaLcPeriod"/>
            </a:pPr>
            <a:r>
              <a:rPr lang="es-ES" sz="1400" i="0" dirty="0">
                <a:solidFill>
                  <a:srgbClr val="5A5B5C"/>
                </a:solidFill>
                <a:effectLst/>
                <a:latin typeface="Open Sans" panose="020B0606030504020204" pitchFamily="34" charset="0"/>
              </a:rPr>
              <a:t>Evaluar la pérdida de productividad, de datos y el tiempo de recuperación.</a:t>
            </a:r>
          </a:p>
          <a:p>
            <a:pPr marL="342900" indent="-342900" algn="just">
              <a:buFont typeface="+mj-lt"/>
              <a:buAutoNum type="alphaLcPeriod"/>
            </a:pPr>
            <a:r>
              <a:rPr lang="es-ES" sz="1400" dirty="0">
                <a:solidFill>
                  <a:srgbClr val="5A5B5C"/>
                </a:solidFill>
                <a:latin typeface="Open Sans" panose="020B0606030504020204" pitchFamily="34" charset="0"/>
              </a:rPr>
              <a:t>Determinar la causa del daño</a:t>
            </a:r>
          </a:p>
          <a:p>
            <a:pPr marL="342900" indent="-342900" algn="just">
              <a:buFont typeface="+mj-lt"/>
              <a:buAutoNum type="alphaLcPeriod"/>
            </a:pPr>
            <a:r>
              <a:rPr lang="es-ES" sz="1400" i="0" dirty="0">
                <a:solidFill>
                  <a:srgbClr val="5A5B5C"/>
                </a:solidFill>
                <a:effectLst/>
                <a:latin typeface="Open Sans" panose="020B0606030504020204" pitchFamily="34" charset="0"/>
              </a:rPr>
              <a:t>Documentar y aprende</a:t>
            </a:r>
            <a:r>
              <a:rPr lang="es-ES" sz="1400" dirty="0">
                <a:solidFill>
                  <a:srgbClr val="5A5B5C"/>
                </a:solidFill>
                <a:latin typeface="Open Sans" panose="020B0606030504020204" pitchFamily="34" charset="0"/>
              </a:rPr>
              <a:t>r.</a:t>
            </a:r>
          </a:p>
          <a:p>
            <a:pPr marL="342900" indent="-342900" algn="just">
              <a:buFont typeface="+mj-lt"/>
              <a:buAutoNum type="alphaLcPeriod"/>
            </a:pPr>
            <a:r>
              <a:rPr lang="es-ES" sz="1400" i="0" dirty="0">
                <a:solidFill>
                  <a:srgbClr val="5A5B5C"/>
                </a:solidFill>
                <a:effectLst/>
                <a:latin typeface="Open Sans" panose="020B0606030504020204" pitchFamily="34" charset="0"/>
              </a:rPr>
              <a:t>Corregir el error de seguridad y no informar.</a:t>
            </a:r>
          </a:p>
          <a:p>
            <a:pPr marL="342900" indent="-342900" algn="just">
              <a:buFont typeface="+mj-lt"/>
              <a:buAutoNum type="alphaLcPeriod"/>
            </a:pPr>
            <a:r>
              <a:rPr lang="es-ES" sz="1400" dirty="0">
                <a:solidFill>
                  <a:srgbClr val="5A5B5C"/>
                </a:solidFill>
                <a:latin typeface="Open Sans" panose="020B0606030504020204" pitchFamily="34" charset="0"/>
              </a:rPr>
              <a:t>Hacer un seguimiento del lugar donde se originó.</a:t>
            </a:r>
            <a:endParaRPr lang="es-ES" sz="1400" i="0" dirty="0">
              <a:solidFill>
                <a:srgbClr val="5A5B5C"/>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2C99B3B1-6137-41EF-A363-C18BFECE1499}"/>
              </a:ext>
            </a:extLst>
          </p:cNvPr>
          <p:cNvSpPr txBox="1"/>
          <p:nvPr/>
        </p:nvSpPr>
        <p:spPr>
          <a:xfrm>
            <a:off x="826680" y="1285564"/>
            <a:ext cx="9880305" cy="307777"/>
          </a:xfrm>
          <a:prstGeom prst="rect">
            <a:avLst/>
          </a:prstGeom>
          <a:noFill/>
        </p:spPr>
        <p:txBody>
          <a:bodyPr wrap="square">
            <a:spAutoFit/>
          </a:bodyPr>
          <a:lstStyle/>
          <a:p>
            <a:r>
              <a:rPr lang="es-ES" sz="1400" dirty="0">
                <a:solidFill>
                  <a:srgbClr val="5A5B5C"/>
                </a:solidFill>
              </a:rPr>
              <a:t>5.- Seleccionar la opción incorrecta. Tras un ciberataque es </a:t>
            </a:r>
            <a:r>
              <a:rPr lang="es-ES" sz="1400" dirty="0" err="1">
                <a:solidFill>
                  <a:srgbClr val="5A5B5C"/>
                </a:solidFill>
              </a:rPr>
              <a:t>recomandale</a:t>
            </a:r>
            <a:r>
              <a:rPr lang="es-ES" sz="1400" dirty="0">
                <a:solidFill>
                  <a:srgbClr val="5A5B5C"/>
                </a:solidFill>
              </a:rPr>
              <a:t>…..</a:t>
            </a:r>
            <a:endParaRPr lang="es-ES" sz="1400" dirty="0"/>
          </a:p>
        </p:txBody>
      </p:sp>
      <p:sp>
        <p:nvSpPr>
          <p:cNvPr id="12" name="TextBox 11">
            <a:extLst>
              <a:ext uri="{FF2B5EF4-FFF2-40B4-BE49-F238E27FC236}">
                <a16:creationId xmlns:a16="http://schemas.microsoft.com/office/drawing/2014/main" id="{048611D4-A918-480C-8E81-0C22CE120B71}"/>
              </a:ext>
            </a:extLst>
          </p:cNvPr>
          <p:cNvSpPr txBox="1"/>
          <p:nvPr/>
        </p:nvSpPr>
        <p:spPr>
          <a:xfrm>
            <a:off x="826680" y="3363806"/>
            <a:ext cx="10699011" cy="307777"/>
          </a:xfrm>
          <a:prstGeom prst="rect">
            <a:avLst/>
          </a:prstGeom>
          <a:noFill/>
        </p:spPr>
        <p:txBody>
          <a:bodyPr wrap="square">
            <a:spAutoFit/>
          </a:bodyPr>
          <a:lstStyle/>
          <a:p>
            <a:r>
              <a:rPr lang="es-ES" sz="1400" dirty="0">
                <a:solidFill>
                  <a:srgbClr val="5A5B5C"/>
                </a:solidFill>
              </a:rPr>
              <a:t>6</a:t>
            </a:r>
            <a:r>
              <a:rPr lang="es-ES" sz="1400" b="0" i="0" dirty="0">
                <a:solidFill>
                  <a:srgbClr val="5A5B5C"/>
                </a:solidFill>
                <a:effectLst/>
              </a:rPr>
              <a:t>.-Completa la frase</a:t>
            </a:r>
            <a:endParaRPr lang="es-ES" sz="1400" dirty="0"/>
          </a:p>
        </p:txBody>
      </p:sp>
      <p:sp>
        <p:nvSpPr>
          <p:cNvPr id="9" name="TextBox 8">
            <a:extLst>
              <a:ext uri="{FF2B5EF4-FFF2-40B4-BE49-F238E27FC236}">
                <a16:creationId xmlns:a16="http://schemas.microsoft.com/office/drawing/2014/main" id="{CA9B8E5D-B2B7-4DAE-8B0A-A3E692D231A3}"/>
              </a:ext>
            </a:extLst>
          </p:cNvPr>
          <p:cNvSpPr txBox="1"/>
          <p:nvPr/>
        </p:nvSpPr>
        <p:spPr>
          <a:xfrm>
            <a:off x="1049964" y="3863024"/>
            <a:ext cx="10794705" cy="1754326"/>
          </a:xfrm>
          <a:prstGeom prst="rect">
            <a:avLst/>
          </a:prstGeom>
          <a:noFill/>
        </p:spPr>
        <p:txBody>
          <a:bodyPr wrap="square">
            <a:spAutoFit/>
          </a:bodyPr>
          <a:lstStyle/>
          <a:p>
            <a:r>
              <a:rPr lang="es-ES" b="0" i="0" dirty="0">
                <a:effectLst/>
              </a:rPr>
              <a:t>Si le pide a un profesional de ciberseguridad que identifique su mejor práctica preferida, generalmente se reduce a NIST o ISO. Los dos grandes atacantes de la seguridad de TI son NIST 800-53 e ISO 27002. Estos marcos líderes de ciberseguridad cubren los mismos componentes básicos de un programa de ciberseguridad, pero difieren en cierto contenido y diseño. Ambas pueden ser excelentes soluciones, pero es importante comprender que cada una tiene sus ventajas y desventajas. Por lo tanto, la elección debe ser impulsada por ……………………………</a:t>
            </a:r>
            <a:endParaRPr lang="es-ES" dirty="0"/>
          </a:p>
        </p:txBody>
      </p:sp>
    </p:spTree>
    <p:extLst>
      <p:ext uri="{BB962C8B-B14F-4D97-AF65-F5344CB8AC3E}">
        <p14:creationId xmlns:p14="http://schemas.microsoft.com/office/powerpoint/2010/main" val="2331968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8" name="TextBox 7">
            <a:extLst>
              <a:ext uri="{FF2B5EF4-FFF2-40B4-BE49-F238E27FC236}">
                <a16:creationId xmlns:a16="http://schemas.microsoft.com/office/drawing/2014/main" id="{013B4F6B-C66C-4350-8A04-0D189DCB8C9B}"/>
              </a:ext>
            </a:extLst>
          </p:cNvPr>
          <p:cNvSpPr txBox="1"/>
          <p:nvPr/>
        </p:nvSpPr>
        <p:spPr>
          <a:xfrm>
            <a:off x="11084876" y="34936"/>
            <a:ext cx="881973" cy="369332"/>
          </a:xfrm>
          <a:prstGeom prst="rect">
            <a:avLst/>
          </a:prstGeom>
          <a:noFill/>
        </p:spPr>
        <p:txBody>
          <a:bodyPr wrap="none" rtlCol="0">
            <a:spAutoFit/>
          </a:bodyPr>
          <a:lstStyle/>
          <a:p>
            <a:r>
              <a:rPr lang="es-ES" dirty="0">
                <a:hlinkClick r:id="rId3"/>
              </a:rPr>
              <a:t>Incibe</a:t>
            </a:r>
            <a:endParaRPr lang="es-ES" dirty="0"/>
          </a:p>
        </p:txBody>
      </p:sp>
      <p:pic>
        <p:nvPicPr>
          <p:cNvPr id="5" name="Online Media 4" title="Introducción a la ciberseguridad">
            <a:hlinkClick r:id="" action="ppaction://media"/>
            <a:extLst>
              <a:ext uri="{FF2B5EF4-FFF2-40B4-BE49-F238E27FC236}">
                <a16:creationId xmlns:a16="http://schemas.microsoft.com/office/drawing/2014/main" id="{8CA930E5-2835-4D99-9E50-A8CA758B386E}"/>
              </a:ext>
            </a:extLst>
          </p:cNvPr>
          <p:cNvPicPr>
            <a:picLocks noRot="1" noChangeAspect="1"/>
          </p:cNvPicPr>
          <p:nvPr>
            <a:videoFile r:link="rId1"/>
          </p:nvPr>
        </p:nvPicPr>
        <p:blipFill>
          <a:blip r:embed="rId4"/>
          <a:stretch>
            <a:fillRect/>
          </a:stretch>
        </p:blipFill>
        <p:spPr>
          <a:xfrm>
            <a:off x="2465572" y="1993900"/>
            <a:ext cx="7133503" cy="4030429"/>
          </a:xfrm>
          <a:prstGeom prst="rect">
            <a:avLst/>
          </a:prstGeom>
        </p:spPr>
      </p:pic>
    </p:spTree>
    <p:extLst>
      <p:ext uri="{BB962C8B-B14F-4D97-AF65-F5344CB8AC3E}">
        <p14:creationId xmlns:p14="http://schemas.microsoft.com/office/powerpoint/2010/main" val="356007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n-US" dirty="0" err="1">
                <a:solidFill>
                  <a:srgbClr val="002060"/>
                </a:solidFill>
              </a:rPr>
              <a:t>Introducción</a:t>
            </a:r>
            <a:endParaRPr lang="en-US" dirty="0">
              <a:solidFill>
                <a:srgbClr val="002060"/>
              </a:solidFill>
            </a:endParaRP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945811" y="2145100"/>
            <a:ext cx="8915400" cy="3777622"/>
          </a:xfrm>
        </p:spPr>
        <p:txBody>
          <a:bodyPr>
            <a:noAutofit/>
          </a:bodyPr>
          <a:lstStyle/>
          <a:p>
            <a:pPr marL="0" indent="0">
              <a:buNone/>
            </a:pPr>
            <a:r>
              <a:rPr lang="es-ES" sz="2800" b="0" i="0" dirty="0">
                <a:solidFill>
                  <a:srgbClr val="5A5B5C"/>
                </a:solidFill>
                <a:effectLst/>
                <a:latin typeface="Open Sans" panose="020B0606030504020204" pitchFamily="34" charset="0"/>
              </a:rPr>
              <a:t>La seguridad informática es una preocupación constante de todas las organizaciones. Robo de datos, hackeos, malware y muchas otras amenazas son una de las tantas preocupaciones que mantienen sin dormir a los administradores de sistemas y profesionales de TI. Hablaremos  de los conceptos básicos y mejores prácticas que muchos profesionales de TI usan para mantener sus sistemas protegidos.</a:t>
            </a:r>
            <a:endParaRPr lang="en-US" sz="2800" dirty="0"/>
          </a:p>
        </p:txBody>
      </p:sp>
    </p:spTree>
    <p:extLst>
      <p:ext uri="{BB962C8B-B14F-4D97-AF65-F5344CB8AC3E}">
        <p14:creationId xmlns:p14="http://schemas.microsoft.com/office/powerpoint/2010/main" val="1922682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17" name="TextBox 16">
            <a:extLst>
              <a:ext uri="{FF2B5EF4-FFF2-40B4-BE49-F238E27FC236}">
                <a16:creationId xmlns:a16="http://schemas.microsoft.com/office/drawing/2014/main" id="{109F2349-DF51-4B0D-8A71-0F1DD9E938E7}"/>
              </a:ext>
            </a:extLst>
          </p:cNvPr>
          <p:cNvSpPr txBox="1"/>
          <p:nvPr/>
        </p:nvSpPr>
        <p:spPr>
          <a:xfrm>
            <a:off x="1778229" y="1970210"/>
            <a:ext cx="10077073" cy="3416320"/>
          </a:xfrm>
          <a:prstGeom prst="rect">
            <a:avLst/>
          </a:prstGeom>
          <a:noFill/>
        </p:spPr>
        <p:txBody>
          <a:bodyPr wrap="square">
            <a:spAutoFit/>
          </a:bodyPr>
          <a:lstStyle/>
          <a:p>
            <a:pPr algn="l" fontAlgn="base"/>
            <a:r>
              <a:rPr lang="es-ES" b="0" i="0" dirty="0">
                <a:solidFill>
                  <a:srgbClr val="444444"/>
                </a:solidFill>
                <a:effectLst/>
              </a:rPr>
              <a:t>Un ciberataque es un conjunto de acciones ofensivas contra sistemas de información. Estos pueden ser bases de datos, redes informáticas, etc. El objetivo es dañar, alterar o destruir organizaciones o personas. Además, pueden anular los servicios que prestan, robar datos o usarlos para espiar.</a:t>
            </a:r>
          </a:p>
          <a:p>
            <a:pPr algn="l" fontAlgn="base"/>
            <a:r>
              <a:rPr lang="es-ES" b="0" i="0" dirty="0">
                <a:solidFill>
                  <a:srgbClr val="444444"/>
                </a:solidFill>
                <a:effectLst/>
              </a:rPr>
              <a:t>Vivimos en una era digital. Hoy en día la mayoría de las personas utilizan un ordenador con Internet. Por eso, debido a la dependencia de las herramientas digitales, la actividad informática ilegal crece sin parar y busca nuevas y más efectivas formas de delinquir.</a:t>
            </a:r>
          </a:p>
          <a:p>
            <a:pPr algn="l" fontAlgn="base"/>
            <a:endParaRPr lang="es-ES" dirty="0">
              <a:solidFill>
                <a:srgbClr val="444444"/>
              </a:solidFill>
            </a:endParaRPr>
          </a:p>
          <a:p>
            <a:pPr algn="l" fontAlgn="base"/>
            <a:r>
              <a:rPr lang="es-ES" b="0" i="0" dirty="0">
                <a:solidFill>
                  <a:srgbClr val="444444"/>
                </a:solidFill>
                <a:effectLst/>
              </a:rPr>
              <a:t>Link recomendado : </a:t>
            </a:r>
            <a:r>
              <a:rPr lang="es-ES" b="0" i="0" dirty="0">
                <a:solidFill>
                  <a:srgbClr val="444444"/>
                </a:solidFill>
                <a:effectLst/>
                <a:hlinkClick r:id="rId3"/>
              </a:rPr>
              <a:t>https://www.incibe.es/protege-tu-empresa/blog/sabes-funciona-ciberataque-utiliza-ingenieria-social</a:t>
            </a:r>
            <a:endParaRPr lang="es-ES" b="0" i="0" dirty="0">
              <a:solidFill>
                <a:srgbClr val="444444"/>
              </a:solidFill>
              <a:effectLst/>
            </a:endParaRPr>
          </a:p>
          <a:p>
            <a:pPr algn="l" fontAlgn="base"/>
            <a:endParaRPr lang="es-ES" b="0" i="0" dirty="0">
              <a:solidFill>
                <a:srgbClr val="444444"/>
              </a:solidFill>
              <a:effectLst/>
            </a:endParaRPr>
          </a:p>
        </p:txBody>
      </p:sp>
      <p:sp>
        <p:nvSpPr>
          <p:cNvPr id="18" name="TextBox 17">
            <a:extLst>
              <a:ext uri="{FF2B5EF4-FFF2-40B4-BE49-F238E27FC236}">
                <a16:creationId xmlns:a16="http://schemas.microsoft.com/office/drawing/2014/main" id="{D9D02B23-0552-4E9A-8504-9CC904E3F789}"/>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20437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0" name="Content Placeholder 2">
            <a:extLst>
              <a:ext uri="{FF2B5EF4-FFF2-40B4-BE49-F238E27FC236}">
                <a16:creationId xmlns:a16="http://schemas.microsoft.com/office/drawing/2014/main" id="{99EF0E92-7411-4F49-A12D-B81C94A9ECC4}"/>
              </a:ext>
            </a:extLst>
          </p:cNvPr>
          <p:cNvSpPr>
            <a:spLocks noGrp="1"/>
          </p:cNvSpPr>
          <p:nvPr>
            <p:ph idx="1"/>
          </p:nvPr>
        </p:nvSpPr>
        <p:spPr>
          <a:xfrm>
            <a:off x="1638300" y="1264539"/>
            <a:ext cx="8915400" cy="420920"/>
          </a:xfrm>
        </p:spPr>
        <p:txBody>
          <a:bodyPr/>
          <a:lstStyle/>
          <a:p>
            <a:pPr marL="0" indent="0">
              <a:buNone/>
            </a:pPr>
            <a:r>
              <a:rPr lang="es-ES" sz="2000" dirty="0">
                <a:solidFill>
                  <a:srgbClr val="666666"/>
                </a:solidFill>
                <a:latin typeface="Open Sans" panose="020B0606030504020204" pitchFamily="34" charset="0"/>
              </a:rPr>
              <a:t>Lista de métodos de ataque de ciberseguridad</a:t>
            </a:r>
            <a:endParaRPr lang="es-ES" dirty="0"/>
          </a:p>
        </p:txBody>
      </p:sp>
      <p:sp>
        <p:nvSpPr>
          <p:cNvPr id="11" name="Content Placeholder 2">
            <a:extLst>
              <a:ext uri="{FF2B5EF4-FFF2-40B4-BE49-F238E27FC236}">
                <a16:creationId xmlns:a16="http://schemas.microsoft.com/office/drawing/2014/main" id="{FCA5CF1C-A46C-4040-93BB-0B0E149AFBA0}"/>
              </a:ext>
            </a:extLst>
          </p:cNvPr>
          <p:cNvSpPr txBox="1">
            <a:spLocks/>
          </p:cNvSpPr>
          <p:nvPr/>
        </p:nvSpPr>
        <p:spPr>
          <a:xfrm>
            <a:off x="1638300" y="2019449"/>
            <a:ext cx="8915400" cy="388162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s-ES" dirty="0">
                <a:hlinkClick r:id="rId2"/>
              </a:rPr>
              <a:t>Ataque de denegación de servicio</a:t>
            </a:r>
            <a:endParaRPr lang="es-ES" dirty="0"/>
          </a:p>
          <a:p>
            <a:pPr>
              <a:buFont typeface="Wingdings" panose="05000000000000000000" pitchFamily="2" charset="2"/>
              <a:buChar char="Ø"/>
            </a:pPr>
            <a:r>
              <a:rPr lang="es-ES" dirty="0">
                <a:hlinkClick r:id="rId2"/>
              </a:rPr>
              <a:t>Ingeniería social</a:t>
            </a:r>
            <a:endParaRPr lang="es-ES" dirty="0"/>
          </a:p>
          <a:p>
            <a:pPr>
              <a:buFont typeface="Wingdings" panose="05000000000000000000" pitchFamily="2" charset="2"/>
              <a:buChar char="Ø"/>
            </a:pPr>
            <a:r>
              <a:rPr lang="es-ES" dirty="0"/>
              <a:t>Virus</a:t>
            </a:r>
          </a:p>
          <a:p>
            <a:pPr>
              <a:buFont typeface="Wingdings" panose="05000000000000000000" pitchFamily="2" charset="2"/>
              <a:buChar char="Ø"/>
            </a:pPr>
            <a:r>
              <a:rPr lang="es-ES" dirty="0"/>
              <a:t>Gusanos</a:t>
            </a:r>
          </a:p>
          <a:p>
            <a:pPr>
              <a:buFont typeface="Wingdings" panose="05000000000000000000" pitchFamily="2" charset="2"/>
              <a:buChar char="Ø"/>
            </a:pPr>
            <a:r>
              <a:rPr lang="es-ES" dirty="0">
                <a:hlinkClick r:id="rId3"/>
              </a:rPr>
              <a:t>Caballos de troya</a:t>
            </a:r>
            <a:endParaRPr lang="es-ES" dirty="0"/>
          </a:p>
          <a:p>
            <a:pPr>
              <a:buFont typeface="Wingdings" panose="05000000000000000000" pitchFamily="2" charset="2"/>
              <a:buChar char="Ø"/>
            </a:pPr>
            <a:r>
              <a:rPr lang="es-ES" dirty="0">
                <a:hlinkClick r:id="rId2"/>
              </a:rPr>
              <a:t>Modificación de paquetes (</a:t>
            </a:r>
            <a:r>
              <a:rPr lang="es-ES" dirty="0" err="1">
                <a:hlinkClick r:id="rId2"/>
              </a:rPr>
              <a:t>Tear</a:t>
            </a:r>
            <a:r>
              <a:rPr lang="es-ES" dirty="0">
                <a:hlinkClick r:id="rId2"/>
              </a:rPr>
              <a:t> Drop </a:t>
            </a:r>
            <a:r>
              <a:rPr lang="es-ES" dirty="0" err="1">
                <a:hlinkClick r:id="rId2"/>
              </a:rPr>
              <a:t>Attack</a:t>
            </a:r>
            <a:r>
              <a:rPr lang="es-ES" dirty="0">
                <a:hlinkClick r:id="rId2"/>
              </a:rPr>
              <a:t>)</a:t>
            </a:r>
            <a:endParaRPr lang="es-ES" dirty="0"/>
          </a:p>
          <a:p>
            <a:pPr>
              <a:buFont typeface="Wingdings" panose="05000000000000000000" pitchFamily="2" charset="2"/>
              <a:buChar char="Ø"/>
            </a:pPr>
            <a:r>
              <a:rPr lang="es-ES" dirty="0"/>
              <a:t>Adivinación de contraseñas</a:t>
            </a:r>
          </a:p>
          <a:p>
            <a:pPr>
              <a:buFont typeface="Wingdings" panose="05000000000000000000" pitchFamily="2" charset="2"/>
              <a:buChar char="Ø"/>
            </a:pPr>
            <a:r>
              <a:rPr lang="es-ES" dirty="0"/>
              <a:t>Interceptación de correos electrónicos</a:t>
            </a:r>
          </a:p>
        </p:txBody>
      </p:sp>
    </p:spTree>
    <p:extLst>
      <p:ext uri="{BB962C8B-B14F-4D97-AF65-F5344CB8AC3E}">
        <p14:creationId xmlns:p14="http://schemas.microsoft.com/office/powerpoint/2010/main" val="3692130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8" name="TextBox 7">
            <a:extLst>
              <a:ext uri="{FF2B5EF4-FFF2-40B4-BE49-F238E27FC236}">
                <a16:creationId xmlns:a16="http://schemas.microsoft.com/office/drawing/2014/main" id="{6C1D7ACF-4943-4420-98F9-3E156F48ABE6}"/>
              </a:ext>
            </a:extLst>
          </p:cNvPr>
          <p:cNvSpPr txBox="1"/>
          <p:nvPr/>
        </p:nvSpPr>
        <p:spPr>
          <a:xfrm>
            <a:off x="1606102" y="2045864"/>
            <a:ext cx="8556618" cy="3557384"/>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Phishing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phising</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 un tipo de ingeniería social que se emplea, por lo general, para robar datos de usuario. Pueden ser números de tarjetas de crédito o contraseñas, por ejemplo. Ocurre cuando un delincuente se hace pasar por una persona de confianza. Entonces, engaña a la víctima para que abra un mensaje de texto, correo electrónico o SMS mediante un enlace malicioso. Este enlace puede causar la congelación de un sistema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revelar información confidencial o instalar malware.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Se trata de una técnica sencilla y muy fácil de utilizar, por eso es una de las más peligrosas. Puede tener resultados desastrosos. Para un individuo, puede suponer el robo de identidad, de fondos o la realización de compras no autorizadas.</a:t>
            </a:r>
            <a:endParaRPr lang="en-US" sz="12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B99A4061-5EDD-43CD-8737-F5E650A9CB88}"/>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799171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813BC762-5029-4591-A9C9-48FA5CC798F5}"/>
              </a:ext>
            </a:extLst>
          </p:cNvPr>
          <p:cNvSpPr txBox="1"/>
          <p:nvPr/>
        </p:nvSpPr>
        <p:spPr>
          <a:xfrm>
            <a:off x="1884621" y="1878908"/>
            <a:ext cx="8843630" cy="3188052"/>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Spear phishing</a:t>
            </a:r>
            <a:endPar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endParaRPr>
          </a:p>
          <a:p>
            <a:pPr fontAlgn="base"/>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Por otro lado, los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spear</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phishing son ataques informáticos que tienen como objetivo una persona o empleado específico de una compañía en concreto. Para llevar a cabo este tipo de ataques los criminales recopilan meticulosamente información sobre la víctima para ganarse su confianza. Caer en estos ataques suele ser muy usual, ya que un correo bien elaborado, ya sea con enlace o documento adjunto malicioso, es muy difícil de distinguir de uno legítimo.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Esta técnica se utiliza mucho para atacar empresas, bancos o personas influyentes.</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8384F99C-2788-4204-871A-E9431D4F834B}"/>
              </a:ext>
            </a:extLst>
          </p:cNvPr>
          <p:cNvSpPr txBox="1"/>
          <p:nvPr/>
        </p:nvSpPr>
        <p:spPr>
          <a:xfrm>
            <a:off x="11153440" y="362611"/>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114912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95720673-2C3B-4DA2-8B21-751431E34EF1}"/>
              </a:ext>
            </a:extLst>
          </p:cNvPr>
          <p:cNvSpPr txBox="1"/>
          <p:nvPr/>
        </p:nvSpPr>
        <p:spPr>
          <a:xfrm>
            <a:off x="1778228" y="1876975"/>
            <a:ext cx="9619873" cy="3834383"/>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Whaling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 el tercer lugar de la lista de tipos de ataques en ciberseguridad nos encontramos los ataques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whaling</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Estos ataques se centran en un perfil de alto directivo, como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CEOs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CFOs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El objetivo, igual que los anteriores, es robar información vital, ya que aquellos que ocupan puestos altos en una empresa suelen tener acceso ilimitado a información confidencial. En la mayoría de estas estafas llamadas «caza de ballenas» el delincuente manipula a la víctima para permitir transferencias electrónicas de alto valor.</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La frase «caza de ballenas» hace referencia al tamaño del ataque, ya que las ballenas son atacadas dependiendo de su posición dentro de la organización. Este tipo de ataques son más fáciles de detectar en comparación con los phishing estándar. Los responsables de seguridad informática de una empresa pueden disminuir la efectividad de este pirateo.</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5A941DB5-19A6-41F4-BCED-F2FCB5B206CB}"/>
              </a:ext>
            </a:extLst>
          </p:cNvPr>
          <p:cNvSpPr txBox="1"/>
          <p:nvPr/>
        </p:nvSpPr>
        <p:spPr>
          <a:xfrm>
            <a:off x="11153440" y="52622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990242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2F8D6FED-C854-4DB4-ABD2-6B2A3288743A}"/>
              </a:ext>
            </a:extLst>
          </p:cNvPr>
          <p:cNvSpPr txBox="1"/>
          <p:nvPr/>
        </p:nvSpPr>
        <p:spPr>
          <a:xfrm>
            <a:off x="1959049" y="1736305"/>
            <a:ext cx="9906886" cy="3975447"/>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Malware o software malicioso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 segundo lugar, entre los tipos de ataques en ciberseguridad se encuentran los malware. Un malware es un código creado para corromper sigilosamente un sistema informático. Es un término amplio que describe cualquier programa o código malicioso perjudicial para los sistemas. Un malware intrusivo invade, daña o deshabilita ordenadores, sistemas informáticos, móviles, etc. asumiendo el control de las operaciones.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objetivo del malware suele ser sacarle dinero al usuario de forma ilícita. Aunque este por lo general no puede dañar el hardware de los sistemas, sí puede robar, cifrar, borrar datos, o secuestrar funciones básicas de un ordenador, así como espiar su actividad sin que nadie lo note.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malware incluyen muchos tipos de softwares maliciosos, como spyware,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troyanos, etc.</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B3211F45-BC8A-4226-8865-E6F728DF6364}"/>
              </a:ext>
            </a:extLst>
          </p:cNvPr>
          <p:cNvSpPr txBox="1"/>
          <p:nvPr/>
        </p:nvSpPr>
        <p:spPr>
          <a:xfrm>
            <a:off x="11153440" y="367825"/>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2466304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B163A7C7-F70F-4228-896F-91E72AD5F029}"/>
              </a:ext>
            </a:extLst>
          </p:cNvPr>
          <p:cNvSpPr txBox="1"/>
          <p:nvPr/>
        </p:nvSpPr>
        <p:spPr>
          <a:xfrm>
            <a:off x="1920596" y="2080793"/>
            <a:ext cx="9364625" cy="3280385"/>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Ransomware o secuestro de datos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El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es un software malicioso que al penetrar en nuestro equipo le otorga al hacker la capacidad de bloquear un dispositivo desde una ubicación remota. También a encriptar los archivos quitándole al usuario el control de toda la información y datos almacenados.</a:t>
            </a:r>
            <a:endParaRPr lang="en-US" sz="1200" dirty="0">
              <a:effectLst/>
              <a:latin typeface="Times New Roman" panose="02020603050405020304" pitchFamily="18" charset="0"/>
              <a:ea typeface="Times New Roman" panose="02020603050405020304" pitchFamily="18" charset="0"/>
            </a:endParaRPr>
          </a:p>
          <a:p>
            <a:r>
              <a:rPr lang="es-ES" sz="1800" dirty="0">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En cuanto a su método de propagación, los </a:t>
            </a:r>
            <a:r>
              <a:rPr lang="es-ES" sz="1800" dirty="0" err="1">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ransomware</a:t>
            </a:r>
            <a:r>
              <a:rPr lang="es-ES" sz="1800" dirty="0">
                <a:solidFill>
                  <a:srgbClr val="444444"/>
                </a:solidFill>
                <a:effectLst/>
                <a:latin typeface="Century Gothic" panose="020B0502020202020204" pitchFamily="34" charset="0"/>
                <a:ea typeface="Calibri" panose="020F0502020204030204" pitchFamily="34" charset="0"/>
                <a:cs typeface="Open Sans" panose="020B0606030504020204" pitchFamily="34" charset="0"/>
              </a:rPr>
              <a:t> normalmente se transmiten como un troyano. Es decir, infectando el sistema operativo. Por ejemplo, descargando un archivo o explotando una vulnerabilidad del software. El ciberdelincuente, que ha cifrado los archivos del sistema operativo inutilizando el dispositivo, suele pedir un rescate a cambio de quitar la restricción a los documentos.</a:t>
            </a:r>
            <a:endParaRPr lang="es-ES" dirty="0"/>
          </a:p>
        </p:txBody>
      </p:sp>
      <p:sp>
        <p:nvSpPr>
          <p:cNvPr id="8" name="TextBox 7">
            <a:extLst>
              <a:ext uri="{FF2B5EF4-FFF2-40B4-BE49-F238E27FC236}">
                <a16:creationId xmlns:a16="http://schemas.microsoft.com/office/drawing/2014/main" id="{08510976-EBBE-429E-B465-AA761FC8C56E}"/>
              </a:ext>
            </a:extLst>
          </p:cNvPr>
          <p:cNvSpPr txBox="1"/>
          <p:nvPr/>
        </p:nvSpPr>
        <p:spPr>
          <a:xfrm>
            <a:off x="11142696"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99804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164120" y="439444"/>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709ACB00-E92A-45E0-A101-13E8B16AAEC7}"/>
              </a:ext>
            </a:extLst>
          </p:cNvPr>
          <p:cNvSpPr txBox="1"/>
          <p:nvPr/>
        </p:nvSpPr>
        <p:spPr>
          <a:xfrm>
            <a:off x="1778229" y="2301062"/>
            <a:ext cx="9385891" cy="304698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Descargas automáticas</a:t>
            </a:r>
          </a:p>
          <a:p>
            <a:pPr fontAlgn="base"/>
            <a:endParaRPr lang="es-ES" b="1" dirty="0">
              <a:solidFill>
                <a:srgbClr val="444444"/>
              </a:solidFill>
              <a:latin typeface="Century Gothic" panose="020B0502020202020204" pitchFamily="34" charset="0"/>
              <a:ea typeface="Times New Roman" panose="02020603050405020304" pitchFamily="18" charset="0"/>
              <a:cs typeface="Open Sans" panose="020B0606030504020204" pitchFamily="34" charset="0"/>
            </a:endParaRPr>
          </a:p>
          <a:p>
            <a:pPr fontAlgn="base"/>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Las descargas automáticas para propagar malware son uno de los métodos más comunes entre los tipos de ataques en ciberseguridad. Los ciberdelincuentes buscan páginas web inseguras y plantan un script malicioso en el código HTTP o PHP en una de ellas. Este script puede instalar malware directamente en el dispositivo del usuario que visite el sitio. También puede coger la forma en un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iframe</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que redirige a la víctima a un sitio controlado por los atacadores. Estos ataques se llaman «descargas automáticas» porque no requieren ninguna acción por parte de la víctima. Solo tiene que visitar dicha web.</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1B52C6EC-938B-451F-BC23-976740F34FB4}"/>
              </a:ext>
            </a:extLst>
          </p:cNvPr>
          <p:cNvSpPr txBox="1"/>
          <p:nvPr/>
        </p:nvSpPr>
        <p:spPr>
          <a:xfrm>
            <a:off x="11084876" y="34936"/>
            <a:ext cx="881973" cy="369332"/>
          </a:xfrm>
          <a:prstGeom prst="rect">
            <a:avLst/>
          </a:prstGeom>
          <a:noFill/>
        </p:spPr>
        <p:txBody>
          <a:bodyPr wrap="none" rtlCol="0">
            <a:spAutoFit/>
          </a:bodyPr>
          <a:lstStyle/>
          <a:p>
            <a:r>
              <a:rPr lang="es-ES" dirty="0">
                <a:hlinkClick r:id="rId3"/>
              </a:rPr>
              <a:t>Incibe</a:t>
            </a:r>
            <a:endParaRPr lang="es-ES" dirty="0"/>
          </a:p>
        </p:txBody>
      </p:sp>
    </p:spTree>
    <p:extLst>
      <p:ext uri="{BB962C8B-B14F-4D97-AF65-F5344CB8AC3E}">
        <p14:creationId xmlns:p14="http://schemas.microsoft.com/office/powerpoint/2010/main" val="357614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1B1303F4-19D5-4C96-A5CC-CA1A64B9D4E7}"/>
              </a:ext>
            </a:extLst>
          </p:cNvPr>
          <p:cNvSpPr txBox="1"/>
          <p:nvPr/>
        </p:nvSpPr>
        <p:spPr>
          <a:xfrm>
            <a:off x="1959049" y="1821943"/>
            <a:ext cx="9407156" cy="369844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Troyano</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Un troyano es un programa de software malicioso que intenta camuflarse como herramienta útil. Se propagan al parecer un software y persuadir a una víctima para que lo instale. Los troyanos se consideran entre los tipos de ataques en ciberseguridad más peligrosos, a menudo diseñados para robar información financiera.</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usuarios son engañados por alguna forma de ingeniería social para que carguen y ejecuten troyanos en sus sistemas. Una vez activados, estos permiten a los cibercriminales espiarte o robar tu información confidencial. A diferencia de virus y gusanos, los troyanos no pueden autorreplicarse.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Para que un malware sea un troyano solo tiene que acceder y controlar la máquina anfitriona sin ser advertido, bajo una apariencia inocua.</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57EDE72-C8EE-43E4-BDEE-89B8BBBC6A5B}"/>
              </a:ext>
            </a:extLst>
          </p:cNvPr>
          <p:cNvSpPr txBox="1"/>
          <p:nvPr/>
        </p:nvSpPr>
        <p:spPr>
          <a:xfrm>
            <a:off x="11121431"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54020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43AE2E17-ADD1-450C-8D03-6A427CDC7FA0}"/>
              </a:ext>
            </a:extLst>
          </p:cNvPr>
          <p:cNvSpPr txBox="1"/>
          <p:nvPr/>
        </p:nvSpPr>
        <p:spPr>
          <a:xfrm>
            <a:off x="1778228" y="1736305"/>
            <a:ext cx="10182645" cy="4252446"/>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Ataques a una web</a:t>
            </a:r>
            <a:endParaRPr lang="en-US" sz="1200" dirty="0">
              <a:effectLst/>
              <a:latin typeface="Times New Roman" panose="02020603050405020304" pitchFamily="18" charset="0"/>
              <a:ea typeface="Times New Roman" panose="02020603050405020304" pitchFamily="18" charset="0"/>
            </a:endParaRPr>
          </a:p>
          <a:p>
            <a:pPr algn="l"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hlinkClick r:id="rId3"/>
              </a:rPr>
              <a:t>Inyección SQL</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Entre los tipos de ataques en ciberseguridad más conocidos se encuentra la Inyección SQL. Se trata de un método de infiltración de un código intruso que se aprovecha de una vulnerabilidad informática presente en una aplicación. Es decir, se aprovechan de errores de diseño habituales en las páginas web. La amenaza de las inyecciones SQL supone un grave problema de seguridad relacionado con las bases de datos. Se emplean para manipular, robar o destruir datos.</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ciberdelincuentes son capaces de inyectar consultas SQL maliciosas en el campo de entrada de una web, engañar a la aplicación para que haga uso de los comandos que deseen y acceder a la base de datos que quieran.</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Un ataque de inyección SQL puede ralentizar el funcionamiento de una web, el robo, la pérdida o la corrupción de datos, la denegación de acceso de cualquier compañía o incluso la toma del control absoluto del servidor.</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66AFABA-AC51-4160-BDB7-5908C51716A6}"/>
              </a:ext>
            </a:extLst>
          </p:cNvPr>
          <p:cNvSpPr txBox="1"/>
          <p:nvPr/>
        </p:nvSpPr>
        <p:spPr>
          <a:xfrm>
            <a:off x="11153440" y="439444"/>
            <a:ext cx="881973" cy="369332"/>
          </a:xfrm>
          <a:prstGeom prst="rect">
            <a:avLst/>
          </a:prstGeom>
          <a:noFill/>
        </p:spPr>
        <p:txBody>
          <a:bodyPr wrap="none" rtlCol="0">
            <a:spAutoFit/>
          </a:bodyPr>
          <a:lstStyle/>
          <a:p>
            <a:r>
              <a:rPr lang="es-ES" dirty="0">
                <a:hlinkClick r:id="rId4"/>
              </a:rPr>
              <a:t>Incibe</a:t>
            </a:r>
            <a:endParaRPr lang="es-ES" dirty="0"/>
          </a:p>
        </p:txBody>
      </p:sp>
    </p:spTree>
    <p:extLst>
      <p:ext uri="{BB962C8B-B14F-4D97-AF65-F5344CB8AC3E}">
        <p14:creationId xmlns:p14="http://schemas.microsoft.com/office/powerpoint/2010/main" val="100797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s-ES"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017343" y="1693709"/>
            <a:ext cx="6410398" cy="4921622"/>
          </a:xfrm>
        </p:spPr>
        <p:txBody>
          <a:bodyPr>
            <a:noAutofit/>
          </a:bodyPr>
          <a:lstStyle/>
          <a:p>
            <a:pPr marL="0" indent="0">
              <a:buNone/>
            </a:pPr>
            <a:r>
              <a:rPr lang="es-ES" sz="2800" dirty="0">
                <a:solidFill>
                  <a:srgbClr val="5A5B5C"/>
                </a:solidFill>
                <a:latin typeface="Open Sans" panose="020B0606030504020204" pitchFamily="34" charset="0"/>
              </a:rPr>
              <a:t>En el área de CIBERSEGURIDAD existen infinidad de términos, acrónimos y conceptos que el  Instituto Nacional de Ciberseguridad ha incluido en un glosario que nos será de gran utilidad a lo largo de este curso.</a:t>
            </a:r>
          </a:p>
          <a:p>
            <a:pPr marL="0" indent="0">
              <a:buNone/>
            </a:pPr>
            <a:r>
              <a:rPr lang="es-ES" sz="2800" dirty="0">
                <a:solidFill>
                  <a:srgbClr val="5A5B5C"/>
                </a:solidFill>
                <a:latin typeface="Open Sans" panose="020B0606030504020204" pitchFamily="34" charset="0"/>
                <a:hlinkClick r:id="rId2"/>
              </a:rPr>
              <a:t>Glosario de términos de ciberseguridad.</a:t>
            </a:r>
            <a:endParaRPr lang="es-ES" sz="2800" dirty="0">
              <a:solidFill>
                <a:srgbClr val="5A5B5C"/>
              </a:solidFill>
              <a:latin typeface="Open Sans" panose="020B0606030504020204" pitchFamily="34" charset="0"/>
            </a:endParaRPr>
          </a:p>
        </p:txBody>
      </p:sp>
      <p:pic>
        <p:nvPicPr>
          <p:cNvPr id="7" name="Picture 6">
            <a:extLst>
              <a:ext uri="{FF2B5EF4-FFF2-40B4-BE49-F238E27FC236}">
                <a16:creationId xmlns:a16="http://schemas.microsoft.com/office/drawing/2014/main" id="{FA8CF6F8-BB8F-4E99-BD5D-C6D9434795DA}"/>
              </a:ext>
            </a:extLst>
          </p:cNvPr>
          <p:cNvPicPr>
            <a:picLocks noChangeAspect="1"/>
          </p:cNvPicPr>
          <p:nvPr/>
        </p:nvPicPr>
        <p:blipFill>
          <a:blip r:embed="rId3"/>
          <a:stretch>
            <a:fillRect/>
          </a:stretch>
        </p:blipFill>
        <p:spPr>
          <a:xfrm>
            <a:off x="7767312" y="1451042"/>
            <a:ext cx="4160696" cy="5406957"/>
          </a:xfrm>
          <a:prstGeom prst="rect">
            <a:avLst/>
          </a:prstGeom>
        </p:spPr>
      </p:pic>
    </p:spTree>
    <p:extLst>
      <p:ext uri="{BB962C8B-B14F-4D97-AF65-F5344CB8AC3E}">
        <p14:creationId xmlns:p14="http://schemas.microsoft.com/office/powerpoint/2010/main" val="4165585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1" name="TextBox 10">
            <a:extLst>
              <a:ext uri="{FF2B5EF4-FFF2-40B4-BE49-F238E27FC236}">
                <a16:creationId xmlns:a16="http://schemas.microsoft.com/office/drawing/2014/main" id="{82304050-CCC5-46CD-BB0D-64C47B60F6B7}"/>
              </a:ext>
            </a:extLst>
          </p:cNvPr>
          <p:cNvSpPr txBox="1"/>
          <p:nvPr/>
        </p:nvSpPr>
        <p:spPr>
          <a:xfrm>
            <a:off x="11227981" y="106325"/>
            <a:ext cx="732893" cy="369332"/>
          </a:xfrm>
          <a:prstGeom prst="rect">
            <a:avLst/>
          </a:prstGeom>
          <a:noFill/>
        </p:spPr>
        <p:txBody>
          <a:bodyPr wrap="none" rtlCol="0">
            <a:spAutoFit/>
          </a:bodyPr>
          <a:lstStyle/>
          <a:p>
            <a:r>
              <a:rPr lang="es-ES" dirty="0">
                <a:hlinkClick r:id="rId2"/>
              </a:rPr>
              <a:t>INCP</a:t>
            </a:r>
            <a:endParaRPr lang="es-ES" dirty="0"/>
          </a:p>
        </p:txBody>
      </p:sp>
      <p:sp>
        <p:nvSpPr>
          <p:cNvPr id="13" name="TextBox 12">
            <a:extLst>
              <a:ext uri="{FF2B5EF4-FFF2-40B4-BE49-F238E27FC236}">
                <a16:creationId xmlns:a16="http://schemas.microsoft.com/office/drawing/2014/main" id="{AA894C06-3E77-430B-AE03-38B2A352A659}"/>
              </a:ext>
            </a:extLst>
          </p:cNvPr>
          <p:cNvSpPr txBox="1"/>
          <p:nvPr/>
        </p:nvSpPr>
        <p:spPr>
          <a:xfrm>
            <a:off x="1778229" y="6604084"/>
            <a:ext cx="10995969" cy="253916"/>
          </a:xfrm>
          <a:prstGeom prst="rect">
            <a:avLst/>
          </a:prstGeom>
          <a:noFill/>
        </p:spPr>
        <p:txBody>
          <a:bodyPr wrap="square">
            <a:spAutoFit/>
          </a:bodyPr>
          <a:lstStyle/>
          <a:p>
            <a:pPr algn="l" fontAlgn="base"/>
            <a:r>
              <a:rPr lang="es-ES" sz="1050" b="0" i="1" dirty="0">
                <a:solidFill>
                  <a:srgbClr val="444444"/>
                </a:solidFill>
                <a:effectLst/>
              </a:rPr>
              <a:t>Para más información consulte el artículo titulado </a:t>
            </a:r>
            <a:r>
              <a:rPr lang="es-ES" sz="1050" b="0" i="0" dirty="0">
                <a:solidFill>
                  <a:srgbClr val="444444"/>
                </a:solidFill>
                <a:effectLst/>
              </a:rPr>
              <a:t>“Ciberseguridad: tipos de ataques y en qué consisten” </a:t>
            </a:r>
            <a:r>
              <a:rPr lang="es-ES" sz="1050" b="0" i="1" dirty="0">
                <a:solidFill>
                  <a:srgbClr val="444444"/>
                </a:solidFill>
                <a:effectLst/>
              </a:rPr>
              <a:t>publicado por Blog IEBS.</a:t>
            </a:r>
            <a:endParaRPr lang="es-ES" sz="1050" b="0" i="0" dirty="0">
              <a:solidFill>
                <a:srgbClr val="444444"/>
              </a:solidFill>
              <a:effectLst/>
            </a:endParaRP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6384850" cy="369332"/>
          </a:xfrm>
          <a:prstGeom prst="rect">
            <a:avLst/>
          </a:prstGeom>
          <a:noFill/>
        </p:spPr>
        <p:txBody>
          <a:bodyPr wrap="square">
            <a:spAutoFit/>
          </a:bodyPr>
          <a:lstStyle/>
          <a:p>
            <a:r>
              <a:rPr lang="es-ES" b="1" i="0" dirty="0">
                <a:solidFill>
                  <a:srgbClr val="444444"/>
                </a:solidFill>
                <a:effectLst/>
              </a:rPr>
              <a:t>Ciberseguridad: tipos de ataques y en qué consisten</a:t>
            </a:r>
            <a:endParaRPr lang="es-ES" dirty="0"/>
          </a:p>
        </p:txBody>
      </p:sp>
      <p:sp>
        <p:nvSpPr>
          <p:cNvPr id="7" name="TextBox 6">
            <a:extLst>
              <a:ext uri="{FF2B5EF4-FFF2-40B4-BE49-F238E27FC236}">
                <a16:creationId xmlns:a16="http://schemas.microsoft.com/office/drawing/2014/main" id="{5676DC1E-2DCB-4FDC-B84B-FFE107697BEC}"/>
              </a:ext>
            </a:extLst>
          </p:cNvPr>
          <p:cNvSpPr txBox="1"/>
          <p:nvPr/>
        </p:nvSpPr>
        <p:spPr>
          <a:xfrm>
            <a:off x="1959049" y="1924598"/>
            <a:ext cx="9672970" cy="3698448"/>
          </a:xfrm>
          <a:prstGeom prst="rect">
            <a:avLst/>
          </a:prstGeom>
          <a:noFill/>
        </p:spPr>
        <p:txBody>
          <a:bodyPr wrap="square">
            <a:spAutoFit/>
          </a:bodyPr>
          <a:lstStyle/>
          <a:p>
            <a:pPr fontAlgn="base"/>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XSS o Cross </a:t>
            </a:r>
            <a:r>
              <a:rPr lang="es-ES" sz="1800" b="1"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Site</a:t>
            </a:r>
            <a:r>
              <a:rPr lang="es-ES" sz="1800" b="1"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Scripting</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ataques XSS utilizan recursos web de terceros para ejecutar secuencias de comandos en el navegador web de la víctima o en la aplicación programable.</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Son una especie de inyección en la que el atacante envía secuencias de comandos maliciosos al contenido de páginas web para desacreditarlas. Esto ocurre cuando una fuente dudosa puede adjuntar su propio código en las aplicaciones web. Este se envía en formas de fragmentos de código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Javascript</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ejecutados por el navegador de la víctima.</a:t>
            </a:r>
            <a:endParaRPr lang="en-US" sz="1200" dirty="0">
              <a:effectLst/>
              <a:latin typeface="Times New Roman" panose="02020603050405020304" pitchFamily="18" charset="0"/>
              <a:ea typeface="Times New Roman" panose="02020603050405020304" pitchFamily="18" charset="0"/>
            </a:endParaRPr>
          </a:p>
          <a:p>
            <a:pPr algn="l" fontAlgn="base">
              <a:spcAft>
                <a:spcPts val="1125"/>
              </a:spcAft>
            </a:pP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Los </a:t>
            </a:r>
            <a:r>
              <a:rPr lang="es-ES" sz="1800" dirty="0" err="1">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exploits</a:t>
            </a:r>
            <a:r>
              <a:rPr lang="es-ES" sz="1800" dirty="0">
                <a:solidFill>
                  <a:srgbClr val="444444"/>
                </a:solidFill>
                <a:effectLst/>
                <a:latin typeface="Century Gothic" panose="020B0502020202020204" pitchFamily="34" charset="0"/>
                <a:ea typeface="Times New Roman" panose="02020603050405020304" pitchFamily="18" charset="0"/>
                <a:cs typeface="Open Sans" panose="020B0606030504020204" pitchFamily="34" charset="0"/>
              </a:rPr>
              <a:t> pueden incluir scripts ejecutables maliciosos en muchos idiomas, incluidos Flash, HTML, Java y Ajax. Los ataques XSS pueden ser muy devastadores. Sin embargo, aliviar las vulnerabilidades que permiten estos ataques es relativamente simple.</a:t>
            </a:r>
            <a:endParaRPr lang="en-US" sz="1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C9AA456B-377D-4371-964A-6E2ABA2FBF95}"/>
              </a:ext>
            </a:extLst>
          </p:cNvPr>
          <p:cNvSpPr txBox="1"/>
          <p:nvPr/>
        </p:nvSpPr>
        <p:spPr>
          <a:xfrm>
            <a:off x="11078901" y="439444"/>
            <a:ext cx="881973" cy="369332"/>
          </a:xfrm>
          <a:prstGeom prst="rect">
            <a:avLst/>
          </a:prstGeom>
          <a:noFill/>
        </p:spPr>
        <p:txBody>
          <a:bodyPr wrap="none" rtlCol="0">
            <a:spAutoFit/>
          </a:bodyPr>
          <a:lstStyle/>
          <a:p>
            <a:r>
              <a:rPr lang="es-ES" dirty="0">
                <a:hlinkClick r:id="rId3"/>
              </a:rPr>
              <a:t>Incibe</a:t>
            </a:r>
            <a:endParaRPr lang="es-ES" dirty="0"/>
          </a:p>
        </p:txBody>
      </p:sp>
    </p:spTree>
    <p:extLst>
      <p:ext uri="{BB962C8B-B14F-4D97-AF65-F5344CB8AC3E}">
        <p14:creationId xmlns:p14="http://schemas.microsoft.com/office/powerpoint/2010/main" val="4268669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individual</a:t>
            </a:r>
            <a:endParaRPr lang="es-ES" dirty="0"/>
          </a:p>
        </p:txBody>
      </p:sp>
      <p:sp>
        <p:nvSpPr>
          <p:cNvPr id="8" name="TextBox 7">
            <a:extLst>
              <a:ext uri="{FF2B5EF4-FFF2-40B4-BE49-F238E27FC236}">
                <a16:creationId xmlns:a16="http://schemas.microsoft.com/office/drawing/2014/main" id="{C9AA456B-377D-4371-964A-6E2ABA2FBF95}"/>
              </a:ext>
            </a:extLst>
          </p:cNvPr>
          <p:cNvSpPr txBox="1"/>
          <p:nvPr/>
        </p:nvSpPr>
        <p:spPr>
          <a:xfrm>
            <a:off x="11078901" y="439444"/>
            <a:ext cx="881973" cy="369332"/>
          </a:xfrm>
          <a:prstGeom prst="rect">
            <a:avLst/>
          </a:prstGeom>
          <a:noFill/>
        </p:spPr>
        <p:txBody>
          <a:bodyPr wrap="none" rtlCol="0">
            <a:spAutoFit/>
          </a:bodyPr>
          <a:lstStyle/>
          <a:p>
            <a:r>
              <a:rPr lang="es-ES" dirty="0">
                <a:hlinkClick r:id="rId2"/>
              </a:rPr>
              <a:t>Incibe</a:t>
            </a:r>
            <a:endParaRPr lang="es-ES" dirty="0"/>
          </a:p>
        </p:txBody>
      </p:sp>
      <p:sp>
        <p:nvSpPr>
          <p:cNvPr id="9" name="TextBox 8">
            <a:extLst>
              <a:ext uri="{FF2B5EF4-FFF2-40B4-BE49-F238E27FC236}">
                <a16:creationId xmlns:a16="http://schemas.microsoft.com/office/drawing/2014/main" id="{6F4CE19F-8977-477D-87E8-CA5EAF68E9C9}"/>
              </a:ext>
            </a:extLst>
          </p:cNvPr>
          <p:cNvSpPr txBox="1"/>
          <p:nvPr/>
        </p:nvSpPr>
        <p:spPr>
          <a:xfrm>
            <a:off x="2149548" y="6418556"/>
            <a:ext cx="10042452" cy="261610"/>
          </a:xfrm>
          <a:prstGeom prst="rect">
            <a:avLst/>
          </a:prstGeom>
          <a:noFill/>
        </p:spPr>
        <p:txBody>
          <a:bodyPr wrap="square">
            <a:spAutoFit/>
          </a:bodyPr>
          <a:lstStyle/>
          <a:p>
            <a:r>
              <a:rPr lang="es-ES" sz="1100" dirty="0"/>
              <a:t>Texto creado por INCIBE y al servicio de la Oficina de Seguridad del Internauta (OSI) y sus sitios web: https://www.incibe.es y https://www.osi.es </a:t>
            </a:r>
          </a:p>
        </p:txBody>
      </p:sp>
      <p:sp>
        <p:nvSpPr>
          <p:cNvPr id="3" name="TextBox 2">
            <a:extLst>
              <a:ext uri="{FF2B5EF4-FFF2-40B4-BE49-F238E27FC236}">
                <a16:creationId xmlns:a16="http://schemas.microsoft.com/office/drawing/2014/main" id="{ACF98B6D-7B02-43C6-9AFC-553865525889}"/>
              </a:ext>
            </a:extLst>
          </p:cNvPr>
          <p:cNvSpPr txBox="1"/>
          <p:nvPr/>
        </p:nvSpPr>
        <p:spPr>
          <a:xfrm>
            <a:off x="11259238" y="70112"/>
            <a:ext cx="521297" cy="369332"/>
          </a:xfrm>
          <a:prstGeom prst="rect">
            <a:avLst/>
          </a:prstGeom>
          <a:noFill/>
        </p:spPr>
        <p:txBody>
          <a:bodyPr wrap="none" rtlCol="0">
            <a:spAutoFit/>
          </a:bodyPr>
          <a:lstStyle/>
          <a:p>
            <a:r>
              <a:rPr lang="es-ES" dirty="0">
                <a:hlinkClick r:id="rId3"/>
              </a:rPr>
              <a:t>Osi</a:t>
            </a:r>
            <a:endParaRPr lang="es-ES" dirty="0"/>
          </a:p>
        </p:txBody>
      </p:sp>
      <p:pic>
        <p:nvPicPr>
          <p:cNvPr id="5" name="Picture 4">
            <a:extLst>
              <a:ext uri="{FF2B5EF4-FFF2-40B4-BE49-F238E27FC236}">
                <a16:creationId xmlns:a16="http://schemas.microsoft.com/office/drawing/2014/main" id="{E224E115-F6E0-4425-B655-B27CBCE2E724}"/>
              </a:ext>
            </a:extLst>
          </p:cNvPr>
          <p:cNvPicPr>
            <a:picLocks noChangeAspect="1"/>
          </p:cNvPicPr>
          <p:nvPr/>
        </p:nvPicPr>
        <p:blipFill>
          <a:blip r:embed="rId4"/>
          <a:stretch>
            <a:fillRect/>
          </a:stretch>
        </p:blipFill>
        <p:spPr>
          <a:xfrm>
            <a:off x="3390522" y="1575333"/>
            <a:ext cx="5410955" cy="4744112"/>
          </a:xfrm>
          <a:prstGeom prst="rect">
            <a:avLst/>
          </a:prstGeom>
        </p:spPr>
      </p:pic>
    </p:spTree>
    <p:extLst>
      <p:ext uri="{BB962C8B-B14F-4D97-AF65-F5344CB8AC3E}">
        <p14:creationId xmlns:p14="http://schemas.microsoft.com/office/powerpoint/2010/main" val="1577235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572352"/>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Practicas modulo 1</a:t>
            </a:r>
          </a:p>
        </p:txBody>
      </p:sp>
      <p:sp>
        <p:nvSpPr>
          <p:cNvPr id="7" name="TextBox 6">
            <a:extLst>
              <a:ext uri="{FF2B5EF4-FFF2-40B4-BE49-F238E27FC236}">
                <a16:creationId xmlns:a16="http://schemas.microsoft.com/office/drawing/2014/main" id="{A99973C1-6519-4E35-87EE-2085A44E5EA3}"/>
              </a:ext>
            </a:extLst>
          </p:cNvPr>
          <p:cNvSpPr txBox="1"/>
          <p:nvPr/>
        </p:nvSpPr>
        <p:spPr>
          <a:xfrm>
            <a:off x="9599075" y="254778"/>
            <a:ext cx="2417650" cy="369332"/>
          </a:xfrm>
          <a:prstGeom prst="rect">
            <a:avLst/>
          </a:prstGeom>
          <a:noFill/>
        </p:spPr>
        <p:txBody>
          <a:bodyPr wrap="non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013B4F6B-C66C-4350-8A04-0D189DCB8C9B}"/>
              </a:ext>
            </a:extLst>
          </p:cNvPr>
          <p:cNvSpPr txBox="1"/>
          <p:nvPr/>
        </p:nvSpPr>
        <p:spPr>
          <a:xfrm>
            <a:off x="9925927" y="649903"/>
            <a:ext cx="881973" cy="369332"/>
          </a:xfrm>
          <a:prstGeom prst="rect">
            <a:avLst/>
          </a:prstGeom>
          <a:noFill/>
        </p:spPr>
        <p:txBody>
          <a:bodyPr wrap="none" rtlCol="0">
            <a:spAutoFit/>
          </a:bodyPr>
          <a:lstStyle/>
          <a:p>
            <a:r>
              <a:rPr lang="es-ES" dirty="0">
                <a:hlinkClick r:id="rId3"/>
              </a:rPr>
              <a:t>Incibe</a:t>
            </a:r>
            <a:endParaRPr lang="es-ES" dirty="0"/>
          </a:p>
        </p:txBody>
      </p:sp>
      <p:sp>
        <p:nvSpPr>
          <p:cNvPr id="9" name="TextBox 8">
            <a:extLst>
              <a:ext uri="{FF2B5EF4-FFF2-40B4-BE49-F238E27FC236}">
                <a16:creationId xmlns:a16="http://schemas.microsoft.com/office/drawing/2014/main" id="{EDD06122-741A-4E4F-8FE4-BF3C47E3BD2D}"/>
              </a:ext>
            </a:extLst>
          </p:cNvPr>
          <p:cNvSpPr txBox="1"/>
          <p:nvPr/>
        </p:nvSpPr>
        <p:spPr>
          <a:xfrm>
            <a:off x="1770772" y="1380727"/>
            <a:ext cx="6097772" cy="369332"/>
          </a:xfrm>
          <a:prstGeom prst="rect">
            <a:avLst/>
          </a:prstGeom>
          <a:noFill/>
        </p:spPr>
        <p:txBody>
          <a:bodyPr wrap="square">
            <a:spAutoFit/>
          </a:bodyPr>
          <a:lstStyle/>
          <a:p>
            <a:r>
              <a:rPr lang="es-ES" b="1" dirty="0"/>
              <a:t>Crear usuarios en Windows</a:t>
            </a:r>
          </a:p>
        </p:txBody>
      </p:sp>
      <p:sp>
        <p:nvSpPr>
          <p:cNvPr id="10" name="TextBox 9">
            <a:extLst>
              <a:ext uri="{FF2B5EF4-FFF2-40B4-BE49-F238E27FC236}">
                <a16:creationId xmlns:a16="http://schemas.microsoft.com/office/drawing/2014/main" id="{1CF47030-6845-4D81-AA6E-FDFA24B28273}"/>
              </a:ext>
            </a:extLst>
          </p:cNvPr>
          <p:cNvSpPr txBox="1"/>
          <p:nvPr/>
        </p:nvSpPr>
        <p:spPr>
          <a:xfrm>
            <a:off x="1759270" y="1952849"/>
            <a:ext cx="6097772" cy="369332"/>
          </a:xfrm>
          <a:prstGeom prst="rect">
            <a:avLst/>
          </a:prstGeom>
          <a:noFill/>
        </p:spPr>
        <p:txBody>
          <a:bodyPr wrap="square">
            <a:spAutoFit/>
          </a:bodyPr>
          <a:lstStyle/>
          <a:p>
            <a:r>
              <a:rPr lang="es-ES" b="1" dirty="0"/>
              <a:t>Acceso remoto Windows y pruebas</a:t>
            </a:r>
          </a:p>
        </p:txBody>
      </p:sp>
      <p:sp>
        <p:nvSpPr>
          <p:cNvPr id="11" name="TextBox 10">
            <a:extLst>
              <a:ext uri="{FF2B5EF4-FFF2-40B4-BE49-F238E27FC236}">
                <a16:creationId xmlns:a16="http://schemas.microsoft.com/office/drawing/2014/main" id="{C6ED8876-DE94-4721-85D9-7495B0430BE5}"/>
              </a:ext>
            </a:extLst>
          </p:cNvPr>
          <p:cNvSpPr txBox="1"/>
          <p:nvPr/>
        </p:nvSpPr>
        <p:spPr>
          <a:xfrm>
            <a:off x="1759271" y="3424687"/>
            <a:ext cx="6097772" cy="369332"/>
          </a:xfrm>
          <a:prstGeom prst="rect">
            <a:avLst/>
          </a:prstGeom>
          <a:noFill/>
        </p:spPr>
        <p:txBody>
          <a:bodyPr wrap="square">
            <a:spAutoFit/>
          </a:bodyPr>
          <a:lstStyle/>
          <a:p>
            <a:r>
              <a:rPr lang="es-ES" b="1" dirty="0"/>
              <a:t>Crear usuarios en Linux</a:t>
            </a:r>
          </a:p>
        </p:txBody>
      </p:sp>
      <p:sp>
        <p:nvSpPr>
          <p:cNvPr id="12" name="TextBox 11">
            <a:extLst>
              <a:ext uri="{FF2B5EF4-FFF2-40B4-BE49-F238E27FC236}">
                <a16:creationId xmlns:a16="http://schemas.microsoft.com/office/drawing/2014/main" id="{2696A0BC-67F1-49C0-858B-969DC50D5179}"/>
              </a:ext>
            </a:extLst>
          </p:cNvPr>
          <p:cNvSpPr txBox="1"/>
          <p:nvPr/>
        </p:nvSpPr>
        <p:spPr>
          <a:xfrm>
            <a:off x="1759270" y="3957025"/>
            <a:ext cx="6582973" cy="369332"/>
          </a:xfrm>
          <a:prstGeom prst="rect">
            <a:avLst/>
          </a:prstGeom>
          <a:noFill/>
        </p:spPr>
        <p:txBody>
          <a:bodyPr wrap="square">
            <a:spAutoFit/>
          </a:bodyPr>
          <a:lstStyle/>
          <a:p>
            <a:r>
              <a:rPr lang="es-ES" b="1" dirty="0"/>
              <a:t>Control de acceso a Linux y gestión de usuarios en </a:t>
            </a:r>
            <a:r>
              <a:rPr lang="es-ES" b="1" dirty="0" err="1"/>
              <a:t>linux</a:t>
            </a:r>
            <a:endParaRPr lang="es-ES" b="1" dirty="0"/>
          </a:p>
        </p:txBody>
      </p:sp>
      <p:sp>
        <p:nvSpPr>
          <p:cNvPr id="13" name="TextBox 12">
            <a:extLst>
              <a:ext uri="{FF2B5EF4-FFF2-40B4-BE49-F238E27FC236}">
                <a16:creationId xmlns:a16="http://schemas.microsoft.com/office/drawing/2014/main" id="{D1A4CEF4-BEEF-454D-B23E-526A8D245CBC}"/>
              </a:ext>
            </a:extLst>
          </p:cNvPr>
          <p:cNvSpPr txBox="1"/>
          <p:nvPr/>
        </p:nvSpPr>
        <p:spPr>
          <a:xfrm>
            <a:off x="1770772" y="2504102"/>
            <a:ext cx="6097772" cy="369332"/>
          </a:xfrm>
          <a:prstGeom prst="rect">
            <a:avLst/>
          </a:prstGeom>
          <a:noFill/>
        </p:spPr>
        <p:txBody>
          <a:bodyPr wrap="square">
            <a:spAutoFit/>
          </a:bodyPr>
          <a:lstStyle/>
          <a:p>
            <a:r>
              <a:rPr lang="es-ES" b="1" dirty="0"/>
              <a:t>Firewall Windows y pruebas</a:t>
            </a:r>
          </a:p>
        </p:txBody>
      </p:sp>
      <p:sp>
        <p:nvSpPr>
          <p:cNvPr id="14" name="TextBox 13">
            <a:extLst>
              <a:ext uri="{FF2B5EF4-FFF2-40B4-BE49-F238E27FC236}">
                <a16:creationId xmlns:a16="http://schemas.microsoft.com/office/drawing/2014/main" id="{197067D9-3109-484A-A1CA-56DB30BE54A5}"/>
              </a:ext>
            </a:extLst>
          </p:cNvPr>
          <p:cNvSpPr txBox="1"/>
          <p:nvPr/>
        </p:nvSpPr>
        <p:spPr>
          <a:xfrm>
            <a:off x="1759270" y="2954937"/>
            <a:ext cx="6097772" cy="369332"/>
          </a:xfrm>
          <a:prstGeom prst="rect">
            <a:avLst/>
          </a:prstGeom>
          <a:noFill/>
        </p:spPr>
        <p:txBody>
          <a:bodyPr wrap="square">
            <a:spAutoFit/>
          </a:bodyPr>
          <a:lstStyle/>
          <a:p>
            <a:r>
              <a:rPr lang="es-ES" b="1" dirty="0"/>
              <a:t>Crear maquina virtual Linux Ubuntu con Virtual box</a:t>
            </a:r>
          </a:p>
        </p:txBody>
      </p:sp>
    </p:spTree>
    <p:extLst>
      <p:ext uri="{BB962C8B-B14F-4D97-AF65-F5344CB8AC3E}">
        <p14:creationId xmlns:p14="http://schemas.microsoft.com/office/powerpoint/2010/main" val="1654609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10" name="TextBox 9">
            <a:extLst>
              <a:ext uri="{FF2B5EF4-FFF2-40B4-BE49-F238E27FC236}">
                <a16:creationId xmlns:a16="http://schemas.microsoft.com/office/drawing/2014/main" id="{16251A05-99D5-40BB-9914-516B26B61D00}"/>
              </a:ext>
            </a:extLst>
          </p:cNvPr>
          <p:cNvSpPr txBox="1"/>
          <p:nvPr/>
        </p:nvSpPr>
        <p:spPr>
          <a:xfrm>
            <a:off x="1358309" y="1720840"/>
            <a:ext cx="10624584" cy="3416320"/>
          </a:xfrm>
          <a:prstGeom prst="rect">
            <a:avLst/>
          </a:prstGeom>
          <a:noFill/>
        </p:spPr>
        <p:txBody>
          <a:bodyPr wrap="square">
            <a:spAutoFit/>
          </a:bodyPr>
          <a:lstStyle/>
          <a:p>
            <a:pPr algn="l"/>
            <a:r>
              <a:rPr lang="es-ES" b="1" i="0" dirty="0">
                <a:solidFill>
                  <a:srgbClr val="333333"/>
                </a:solidFill>
                <a:effectLst/>
                <a:latin typeface="OpenSans"/>
              </a:rPr>
              <a:t>¿Por qué es importante tener herramientas de ciberseguridad en tu empresa?</a:t>
            </a:r>
            <a:endParaRPr lang="es-ES" b="0" i="0" dirty="0">
              <a:solidFill>
                <a:srgbClr val="333333"/>
              </a:solidFill>
              <a:effectLst/>
              <a:latin typeface="OpenSans"/>
            </a:endParaRPr>
          </a:p>
          <a:p>
            <a:pPr algn="l">
              <a:buFont typeface="Arial" panose="020B0604020202020204" pitchFamily="34" charset="0"/>
              <a:buChar char="•"/>
            </a:pPr>
            <a:r>
              <a:rPr lang="es-ES" b="0" i="0" dirty="0">
                <a:solidFill>
                  <a:srgbClr val="333333"/>
                </a:solidFill>
                <a:effectLst/>
                <a:latin typeface="OpenSans"/>
              </a:rPr>
              <a:t>Datos de un estudio de CISCO comentan que el cibercrimen es relativamente más rentable que todas las operaciones combinadas del tráfico de drogas en el mundo.</a:t>
            </a:r>
          </a:p>
          <a:p>
            <a:pPr algn="l">
              <a:buFont typeface="Arial" panose="020B0604020202020204" pitchFamily="34" charset="0"/>
              <a:buChar char="•"/>
            </a:pPr>
            <a:r>
              <a:rPr lang="es-ES" b="0" i="0" dirty="0">
                <a:solidFill>
                  <a:srgbClr val="333333"/>
                </a:solidFill>
                <a:effectLst/>
                <a:latin typeface="OpenSans"/>
              </a:rPr>
              <a:t>En la </a:t>
            </a:r>
            <a:r>
              <a:rPr lang="es-ES" b="0" i="0" dirty="0" err="1">
                <a:solidFill>
                  <a:srgbClr val="333333"/>
                </a:solidFill>
                <a:effectLst/>
                <a:latin typeface="OpenSans"/>
              </a:rPr>
              <a:t>Dark</a:t>
            </a:r>
            <a:r>
              <a:rPr lang="es-ES" b="0" i="0" dirty="0">
                <a:solidFill>
                  <a:srgbClr val="333333"/>
                </a:solidFill>
                <a:effectLst/>
                <a:latin typeface="OpenSans"/>
              </a:rPr>
              <a:t> Web se pueden conseguir herramientas profesionales de hackeo de todo tipo.</a:t>
            </a:r>
          </a:p>
          <a:p>
            <a:pPr algn="l">
              <a:buFont typeface="Arial" panose="020B0604020202020204" pitchFamily="34" charset="0"/>
              <a:buChar char="•"/>
            </a:pPr>
            <a:r>
              <a:rPr lang="es-ES" b="0" i="0" dirty="0">
                <a:solidFill>
                  <a:srgbClr val="333333"/>
                </a:solidFill>
                <a:effectLst/>
                <a:latin typeface="OpenSans"/>
              </a:rPr>
              <a:t>Una investigación de </a:t>
            </a:r>
            <a:r>
              <a:rPr lang="es-ES" b="0" i="0" dirty="0" err="1">
                <a:solidFill>
                  <a:srgbClr val="333333"/>
                </a:solidFill>
                <a:effectLst/>
                <a:latin typeface="OpenSans"/>
              </a:rPr>
              <a:t>Netscout</a:t>
            </a:r>
            <a:r>
              <a:rPr lang="es-ES" b="0" i="0" dirty="0">
                <a:solidFill>
                  <a:srgbClr val="333333"/>
                </a:solidFill>
                <a:effectLst/>
                <a:latin typeface="OpenSans"/>
              </a:rPr>
              <a:t>, afirma que solo se tardan 5 minutos en hackear un dispositivo de IOT no protegido.</a:t>
            </a:r>
          </a:p>
          <a:p>
            <a:pPr algn="l">
              <a:buFont typeface="Arial" panose="020B0604020202020204" pitchFamily="34" charset="0"/>
              <a:buChar char="•"/>
            </a:pPr>
            <a:r>
              <a:rPr lang="es-ES" b="0" i="0" dirty="0">
                <a:solidFill>
                  <a:srgbClr val="333333"/>
                </a:solidFill>
                <a:effectLst/>
                <a:latin typeface="OpenSans"/>
              </a:rPr>
              <a:t>Según IBM, solo el 38% de las empresas a nivel mundial han declarado estar equipadas y preparadas para responder efectivamente frente a ciberataques de gran magnitud.</a:t>
            </a:r>
          </a:p>
          <a:p>
            <a:pPr algn="l"/>
            <a:r>
              <a:rPr lang="es-ES" b="0" i="0" dirty="0">
                <a:solidFill>
                  <a:srgbClr val="333333"/>
                </a:solidFill>
                <a:effectLst/>
                <a:latin typeface="OpenSans"/>
              </a:rPr>
              <a:t> </a:t>
            </a:r>
          </a:p>
          <a:p>
            <a:pPr algn="l"/>
            <a:r>
              <a:rPr lang="es-ES" b="0" i="0" dirty="0">
                <a:solidFill>
                  <a:srgbClr val="333333"/>
                </a:solidFill>
                <a:effectLst/>
                <a:latin typeface="OpenSans"/>
              </a:rPr>
              <a:t>De acuerdo con una encuesta de </a:t>
            </a:r>
            <a:r>
              <a:rPr lang="es-ES" b="0" i="0" dirty="0" err="1">
                <a:solidFill>
                  <a:srgbClr val="333333"/>
                </a:solidFill>
                <a:effectLst/>
                <a:latin typeface="OpenSans"/>
              </a:rPr>
              <a:t>AttackIQ</a:t>
            </a:r>
            <a:r>
              <a:rPr lang="es-ES" b="0" i="0" dirty="0">
                <a:solidFill>
                  <a:srgbClr val="333333"/>
                </a:solidFill>
                <a:effectLst/>
                <a:latin typeface="OpenSans"/>
              </a:rPr>
              <a:t>, realizada a 577 profesionales de TI y seguridad de TI en los Estados Unidos,</a:t>
            </a:r>
            <a:r>
              <a:rPr lang="es-ES" b="1" i="1" dirty="0">
                <a:solidFill>
                  <a:srgbClr val="333333"/>
                </a:solidFill>
                <a:effectLst/>
                <a:latin typeface="OpenSans"/>
              </a:rPr>
              <a:t> </a:t>
            </a:r>
            <a:r>
              <a:rPr lang="es-ES" b="0" i="0" dirty="0">
                <a:solidFill>
                  <a:srgbClr val="333333"/>
                </a:solidFill>
                <a:effectLst/>
                <a:latin typeface="OpenSans"/>
              </a:rPr>
              <a:t>arrojó que</a:t>
            </a:r>
            <a:r>
              <a:rPr lang="es-ES" b="1" i="1" dirty="0">
                <a:solidFill>
                  <a:srgbClr val="333333"/>
                </a:solidFill>
                <a:effectLst/>
                <a:latin typeface="OpenSans"/>
              </a:rPr>
              <a:t> el 53% de las empresas no saben si sus herramientas de ciberseguridad funcionan y no están completamente seguras de que eviten las violaciones de datos.</a:t>
            </a:r>
            <a:endParaRPr lang="es-ES" b="0" i="0" dirty="0">
              <a:solidFill>
                <a:srgbClr val="333333"/>
              </a:solidFill>
              <a:effectLst/>
              <a:latin typeface="OpenSans"/>
            </a:endParaRPr>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Tree>
    <p:extLst>
      <p:ext uri="{BB962C8B-B14F-4D97-AF65-F5344CB8AC3E}">
        <p14:creationId xmlns:p14="http://schemas.microsoft.com/office/powerpoint/2010/main" val="3637838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5CD181B0-93F4-4342-8094-8460B5920D47}"/>
              </a:ext>
            </a:extLst>
          </p:cNvPr>
          <p:cNvSpPr txBox="1"/>
          <p:nvPr/>
        </p:nvSpPr>
        <p:spPr>
          <a:xfrm>
            <a:off x="1815509" y="2182252"/>
            <a:ext cx="9369942" cy="3139321"/>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1. Software antivirus.</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En cualquier caso, todos los computadores conectados a la red, personales y corporativos, deben contar con un antivirus gratuito y confiable. Este tipo de programas permite contar con medidas de protección efectivas ante la detección de malware u otros elementos maliciosos, por medio de ofrecer la posibilidad de eliminar las posibles amenazas o poner al dispositivo en estado de “cuarentena”.</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Dentro del mercado, existen soluciones que integran diferentes funcionalidades adaptables a las necesidades de cada organización. Sin embargo, es importante que la que se adopte cuente con las actualizaciones pertinentes para así no quedar caducas ante nuevas amenazas.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08583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8" name="TextBox 7">
            <a:extLst>
              <a:ext uri="{FF2B5EF4-FFF2-40B4-BE49-F238E27FC236}">
                <a16:creationId xmlns:a16="http://schemas.microsoft.com/office/drawing/2014/main" id="{204E1643-9DCA-4B44-B0EF-2DD57CF7EC00}"/>
              </a:ext>
            </a:extLst>
          </p:cNvPr>
          <p:cNvSpPr txBox="1"/>
          <p:nvPr/>
        </p:nvSpPr>
        <p:spPr>
          <a:xfrm>
            <a:off x="1008428" y="1575333"/>
            <a:ext cx="11183571" cy="2308324"/>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2. Firewall perimetral de red.</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una de las herramientas de ciberseguridad más recomendadas. Su funcionamiento es simple: escanea los paquetes de red, permitiéndoles o bloqueándolos según las reglas definidas por un administrador.</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Si bien es cierto que su estructura es básica si se compara a la sofisticación de las amenazas, se pueden encontrar firewalls modernos que pueden clasificar los archivos utilizando varios parámetros. Así, se puede inspeccionar con eficiencia el tráfico web, identificar a usuarios, bloquear el acceso que no está autorizado, entre otras acciones.</a:t>
            </a:r>
            <a:endParaRPr lang="en-US" sz="12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4446C2B7-9FC0-4328-A0C6-7EA74DE2BFE4}"/>
              </a:ext>
            </a:extLst>
          </p:cNvPr>
          <p:cNvSpPr txBox="1"/>
          <p:nvPr/>
        </p:nvSpPr>
        <p:spPr>
          <a:xfrm>
            <a:off x="978519" y="3990005"/>
            <a:ext cx="11004374" cy="2308324"/>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3. Servidor proxy.</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Un proxy es un dispositivo o programa informático que actúa como intermediario entre las conexiones del navegador e Internet, filtrando todos los paquetes entre ambos. Está catalogada como una de las buenas herramientas de seguridad informática debido a que, por medio de ella, se puede bloquear sitios web que se estimen como peligrosos o prohibidos dentro del ambiente laboral.</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Por otro lado, permite establecer un sistema de autentificación, el cual limita el acceso a la red externa, permitiendo contar con registros sobre sitios, visitas, entre otros datos.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008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1959049" y="1206001"/>
            <a:ext cx="7546458" cy="369332"/>
          </a:xfrm>
          <a:prstGeom prst="rect">
            <a:avLst/>
          </a:prstGeom>
          <a:noFill/>
        </p:spPr>
        <p:txBody>
          <a:bodyPr wrap="square">
            <a:spAutoFit/>
          </a:bodyPr>
          <a:lstStyle/>
          <a:p>
            <a:r>
              <a:rPr lang="es-ES" b="1" i="0" dirty="0">
                <a:solidFill>
                  <a:srgbClr val="444444"/>
                </a:solidFill>
                <a:effectLst/>
              </a:rPr>
              <a:t>Ciberseguridad: medidas de protección a nivel de empresa</a:t>
            </a:r>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778420DB-3F9E-4DC6-AAA0-37DC013046DE}"/>
              </a:ext>
            </a:extLst>
          </p:cNvPr>
          <p:cNvSpPr txBox="1"/>
          <p:nvPr/>
        </p:nvSpPr>
        <p:spPr>
          <a:xfrm>
            <a:off x="1709184" y="1937646"/>
            <a:ext cx="9710184" cy="3693319"/>
          </a:xfrm>
          <a:prstGeom prst="rect">
            <a:avLst/>
          </a:prstGeom>
          <a:noFill/>
        </p:spPr>
        <p:txBody>
          <a:bodyPr wrap="square">
            <a:spAutoFit/>
          </a:bodyPr>
          <a:lstStyle/>
          <a:p>
            <a:r>
              <a:rPr lang="es-ES" sz="1800" b="1" dirty="0">
                <a:solidFill>
                  <a:srgbClr val="333333"/>
                </a:solidFill>
                <a:effectLst/>
                <a:latin typeface="Century Gothic" panose="020B0502020202020204" pitchFamily="34" charset="0"/>
                <a:ea typeface="Times New Roman" panose="02020603050405020304" pitchFamily="18" charset="0"/>
              </a:rPr>
              <a:t>4. Cifrado de punto final o end </a:t>
            </a:r>
            <a:r>
              <a:rPr lang="es-ES" sz="1800" b="1" dirty="0" err="1">
                <a:solidFill>
                  <a:srgbClr val="333333"/>
                </a:solidFill>
                <a:effectLst/>
                <a:latin typeface="Century Gothic" panose="020B0502020202020204" pitchFamily="34" charset="0"/>
                <a:ea typeface="Times New Roman" panose="02020603050405020304" pitchFamily="18" charset="0"/>
              </a:rPr>
              <a:t>point</a:t>
            </a:r>
            <a:r>
              <a:rPr lang="es-ES" sz="1800" b="1" dirty="0">
                <a:solidFill>
                  <a:srgbClr val="333333"/>
                </a:solidFill>
                <a:effectLst/>
                <a:latin typeface="Century Gothic" panose="020B0502020202020204" pitchFamily="34" charset="0"/>
                <a:ea typeface="Times New Roman" panose="02020603050405020304" pitchFamily="18" charset="0"/>
              </a:rPr>
              <a:t> disk </a:t>
            </a:r>
            <a:r>
              <a:rPr lang="es-ES" sz="1800" b="1" dirty="0" err="1">
                <a:solidFill>
                  <a:srgbClr val="333333"/>
                </a:solidFill>
                <a:effectLst/>
                <a:latin typeface="Century Gothic" panose="020B0502020202020204" pitchFamily="34" charset="0"/>
                <a:ea typeface="Times New Roman" panose="02020603050405020304" pitchFamily="18" charset="0"/>
              </a:rPr>
              <a:t>encryption</a:t>
            </a:r>
            <a:r>
              <a:rPr lang="es-ES" sz="1800" b="1" dirty="0">
                <a:solidFill>
                  <a:srgbClr val="333333"/>
                </a:solidFill>
                <a:effectLst/>
                <a:latin typeface="Century Gothic" panose="020B0502020202020204" pitchFamily="34" charset="0"/>
                <a:ea typeface="Times New Roman" panose="02020603050405020304" pitchFamily="18" charset="0"/>
              </a:rPr>
              <a:t>.</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 proceso de codificación de datos para que no pueda ser leído o utilizado por nadie que no tenga la clave de descifrado correcta. En esencia, protege los sistemas operativos de la instalación de archivos de arranque corruptos, bloqueando los archivos almacenados en computadores, servidores, entre otros puntos finales.</a:t>
            </a:r>
            <a:endParaRPr lang="en-US" sz="1200" dirty="0">
              <a:effectLst/>
              <a:latin typeface="Times New Roman" panose="02020603050405020304" pitchFamily="18" charset="0"/>
              <a:ea typeface="Times New Roman" panose="02020603050405020304" pitchFamily="18" charset="0"/>
            </a:endParaRPr>
          </a:p>
          <a:p>
            <a:pPr algn="l"/>
            <a:r>
              <a:rPr lang="es-ES" sz="1800" b="1" dirty="0">
                <a:solidFill>
                  <a:srgbClr val="333333"/>
                </a:solidFill>
                <a:effectLst/>
                <a:latin typeface="Century Gothic" panose="020B0502020202020204" pitchFamily="34" charset="0"/>
                <a:ea typeface="Times New Roman" panose="02020603050405020304" pitchFamily="18" charset="0"/>
              </a:rPr>
              <a:t>5. Escáner de vulnerabilidades.</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Es una de las herramientas de seguridad en sistemas informáticos fundamentales en las empresas de cualquier tamaño. Consiste en un software que se encarga de detectar, analizar y gestionar los puntos débiles del sistema.</a:t>
            </a:r>
            <a:endParaRPr lang="en-US" sz="1200" dirty="0">
              <a:effectLst/>
              <a:latin typeface="Times New Roman" panose="02020603050405020304" pitchFamily="18" charset="0"/>
              <a:ea typeface="Times New Roman" panose="02020603050405020304" pitchFamily="18" charset="0"/>
            </a:endParaRPr>
          </a:p>
          <a:p>
            <a:pPr algn="l"/>
            <a:r>
              <a:rPr lang="es-ES" sz="1800" dirty="0">
                <a:solidFill>
                  <a:srgbClr val="333333"/>
                </a:solidFill>
                <a:effectLst/>
                <a:latin typeface="Century Gothic" panose="020B0502020202020204" pitchFamily="34" charset="0"/>
                <a:ea typeface="Times New Roman" panose="02020603050405020304" pitchFamily="18" charset="0"/>
              </a:rPr>
              <a:t>Gracias a esta plataforma, se puede mantener controlada la exposición de los recursos empresariales a las amenazas de ciberseguridad y sus posibles consecuencias. Además, permite alertar en tiempo real, lo que ayuda a la solución de problemas de forma oportuna y sin comprometer la continuidad del negocio.</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33869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8" name="TextBox 7">
            <a:extLst>
              <a:ext uri="{FF2B5EF4-FFF2-40B4-BE49-F238E27FC236}">
                <a16:creationId xmlns:a16="http://schemas.microsoft.com/office/drawing/2014/main" id="{D85C2B5A-8892-4523-AF44-97A07C66DF4F}"/>
              </a:ext>
            </a:extLst>
          </p:cNvPr>
          <p:cNvSpPr txBox="1"/>
          <p:nvPr/>
        </p:nvSpPr>
        <p:spPr>
          <a:xfrm>
            <a:off x="1628996" y="2137847"/>
            <a:ext cx="8934007" cy="3439724"/>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Implementar en tiempos </a:t>
            </a:r>
            <a:r>
              <a:rPr lang="es-ES" sz="1800" b="1" dirty="0" err="1">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record</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Sé que una de las razones por la cuál una organización decide implementar un sistema de gestión de seguridad de la información (En adelante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SGSI</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es por que algún cliente lo está pidiendo o en alguna licitación. Sin embargo, implementar un sistema de gestión en un mes o incluso en 3 meses, se corre el riesgo de que los objetivos del sistema sean endebles y no se perciba el valor real de la gestión.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Separar la operación del SGSI de la real de la organización.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Existen algunas organizaciones que piensan que un SGSI es una obligación lejos de un beneficio y la decisión más fácil es mantener un SGSI con evidencia que no refleja la realidad de la empresa o el negocio, en ese momento el SGSI se vuelve un gasto en lugar de una inversión.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6655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9" name="TextBox 8">
            <a:extLst>
              <a:ext uri="{FF2B5EF4-FFF2-40B4-BE49-F238E27FC236}">
                <a16:creationId xmlns:a16="http://schemas.microsoft.com/office/drawing/2014/main" id="{FADCA9BB-BAC4-4A8E-A6D8-AE485BEABFD3}"/>
              </a:ext>
            </a:extLst>
          </p:cNvPr>
          <p:cNvSpPr txBox="1"/>
          <p:nvPr/>
        </p:nvSpPr>
        <p:spPr>
          <a:xfrm>
            <a:off x="903323" y="1889292"/>
            <a:ext cx="10385353" cy="3439531"/>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Certificar solo una parte de la organización.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Aun que esta opción es totalmente valida y no es algo malo, ya que la misma norma te pedirá un alcance, puede también que exista un riesgo latente de caer en el punto anterior y tener dos operaciones (Una dentro del SGSI y otra sin gestión) Sin embargo, para evitar este error, se puede implementar todo el SGSI en la empresa, pero para la certificación limitar el alcance, de esa manera se evita el error número 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 Sin apoyo de la alta dirección.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Cuando se le asigna un presupuesto a la implementación del SGSI no es la única acción que deberá hacer la dirección. Si bien, la dirección no tiene por que participar en la operación del sistema, es de suma importancia que la dirección siempre dirija y asigne hacia donde quiere llegar con el sistema,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no solamente obtener la certificación</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9487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8" name="TextBox 7">
            <a:extLst>
              <a:ext uri="{FF2B5EF4-FFF2-40B4-BE49-F238E27FC236}">
                <a16:creationId xmlns:a16="http://schemas.microsoft.com/office/drawing/2014/main" id="{7410D090-22EC-412D-B11C-D97A05535987}"/>
              </a:ext>
            </a:extLst>
          </p:cNvPr>
          <p:cNvSpPr txBox="1"/>
          <p:nvPr/>
        </p:nvSpPr>
        <p:spPr>
          <a:xfrm>
            <a:off x="1124392" y="2138040"/>
            <a:ext cx="9143113" cy="3439531"/>
          </a:xfrm>
          <a:prstGeom prst="rect">
            <a:avLst/>
          </a:prstGeom>
          <a:noFill/>
        </p:spPr>
        <p:txBody>
          <a:bodyPr wrap="square">
            <a:spAutoFit/>
          </a:bodyPr>
          <a:lstStyle/>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Olvidar el SGSI después de la implementación.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O tambien operarlo un mes antes de la siguiente visita de los auditores. Un sistema gestión contempla la mejora continua no de manera intermitente si no continua. Es como si los directores tomaran acciones en la empresa cuando solo pasan cosas malas, cuando es así, la empresa nunca llegará a ser estable.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Utilizar formatos sin conciencia. </a:t>
            </a:r>
            <a:r>
              <a:rPr lang="es-ES" sz="18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Yo no veo mal el uso de formatos, incluso yo llevo años trabajando con los propios. Pero tambien es cierto que al no tener conciencia al llenado de estos formatos o la debida conciencia, se pueden cometer errores de operaciones que no reflejen la realidad de la empresa. </a:t>
            </a:r>
            <a:r>
              <a:rPr lang="es-ES" sz="18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Es importante usar los formatos adaptándolos a la organización y no adaptar la organización a los formatos.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840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rmAutofit fontScale="90000"/>
          </a:bodyPr>
          <a:lstStyle/>
          <a:p>
            <a:r>
              <a:rPr lang="es-ES"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172088" y="1652730"/>
            <a:ext cx="10166472" cy="4581160"/>
          </a:xfrm>
        </p:spPr>
        <p:txBody>
          <a:bodyPr>
            <a:noAutofit/>
          </a:bodyPr>
          <a:lstStyle/>
          <a:p>
            <a:pPr algn="just"/>
            <a:r>
              <a:rPr lang="es-ES" sz="2000" b="1" i="0" dirty="0">
                <a:solidFill>
                  <a:srgbClr val="5A5B5C"/>
                </a:solidFill>
                <a:effectLst/>
                <a:latin typeface="Open Sans" panose="020B0606030504020204" pitchFamily="34" charset="0"/>
              </a:rPr>
              <a:t>¿Cuál es la meta de la seguridad informática?</a:t>
            </a:r>
            <a:endParaRPr lang="es-ES" sz="2000" b="0" i="0" dirty="0">
              <a:solidFill>
                <a:srgbClr val="5A5B5C"/>
              </a:solidFill>
              <a:effectLst/>
              <a:latin typeface="Open Sans" panose="020B0606030504020204" pitchFamily="34" charset="0"/>
            </a:endParaRPr>
          </a:p>
          <a:p>
            <a:pPr algn="just"/>
            <a:r>
              <a:rPr lang="es-ES" sz="2000" b="0" i="0" dirty="0">
                <a:solidFill>
                  <a:srgbClr val="5A5B5C"/>
                </a:solidFill>
                <a:effectLst/>
                <a:latin typeface="Open Sans" panose="020B0606030504020204" pitchFamily="34" charset="0"/>
              </a:rPr>
              <a:t>La seguridad informática sigue 3 conceptos fundamentales:</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Confidencialidad:</a:t>
            </a:r>
            <a:r>
              <a:rPr lang="es-ES" sz="2000" b="0" i="0" dirty="0">
                <a:solidFill>
                  <a:srgbClr val="5A5B5C"/>
                </a:solidFill>
                <a:effectLst/>
                <a:latin typeface="Open Sans" panose="020B0606030504020204" pitchFamily="34" charset="0"/>
              </a:rPr>
              <a:t> La información solo debe de ser vista o utilizada por las personas autorizadas para tener acceso a ella.</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Integridad:</a:t>
            </a:r>
            <a:r>
              <a:rPr lang="es-ES" sz="2000" b="0" i="0" dirty="0">
                <a:solidFill>
                  <a:srgbClr val="5A5B5C"/>
                </a:solidFill>
                <a:effectLst/>
                <a:latin typeface="Open Sans" panose="020B0606030504020204" pitchFamily="34" charset="0"/>
              </a:rPr>
              <a:t> Prevenir e identificar cualquier cambio a la información por un usuario no autorizado y los usuarios que lo lleguen a realizar deben de ser rastreados.</a:t>
            </a:r>
          </a:p>
          <a:p>
            <a:pPr algn="just">
              <a:buFont typeface="Arial" panose="020B0604020202020204" pitchFamily="34" charset="0"/>
              <a:buChar char="•"/>
            </a:pPr>
            <a:r>
              <a:rPr lang="es-ES" sz="2000" b="1" i="0" dirty="0">
                <a:solidFill>
                  <a:srgbClr val="5A5B5C"/>
                </a:solidFill>
                <a:effectLst/>
                <a:latin typeface="Open Sans" panose="020B0606030504020204" pitchFamily="34" charset="0"/>
              </a:rPr>
              <a:t>Disponibilidad:</a:t>
            </a:r>
            <a:r>
              <a:rPr lang="es-ES" sz="2000" b="0" i="0" dirty="0">
                <a:solidFill>
                  <a:srgbClr val="5A5B5C"/>
                </a:solidFill>
                <a:effectLst/>
                <a:latin typeface="Open Sans" panose="020B0606030504020204" pitchFamily="34" charset="0"/>
              </a:rPr>
              <a:t> La información debe estar disponible cuando los usuarios autorizados la necesiten.</a:t>
            </a:r>
          </a:p>
          <a:p>
            <a:pPr marL="0" indent="0" algn="just">
              <a:buNone/>
            </a:pPr>
            <a:r>
              <a:rPr lang="es-ES" sz="2000" b="0" i="0" dirty="0">
                <a:solidFill>
                  <a:srgbClr val="5A5B5C"/>
                </a:solidFill>
                <a:effectLst/>
                <a:latin typeface="Open Sans" panose="020B0606030504020204" pitchFamily="34" charset="0"/>
              </a:rPr>
              <a:t>En base a estos conceptos fundamentales, los especialistas en seguridad informática han creado mejores prácticas para ayudar a las organizaciones a proteger y salvaguardar la información.</a:t>
            </a:r>
          </a:p>
        </p:txBody>
      </p:sp>
    </p:spTree>
    <p:extLst>
      <p:ext uri="{BB962C8B-B14F-4D97-AF65-F5344CB8AC3E}">
        <p14:creationId xmlns:p14="http://schemas.microsoft.com/office/powerpoint/2010/main" val="49898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15" name="TextBox 14">
            <a:extLst>
              <a:ext uri="{FF2B5EF4-FFF2-40B4-BE49-F238E27FC236}">
                <a16:creationId xmlns:a16="http://schemas.microsoft.com/office/drawing/2014/main" id="{0DDFC3C0-9EC8-4340-934D-9979C452B340}"/>
              </a:ext>
            </a:extLst>
          </p:cNvPr>
          <p:cNvSpPr txBox="1"/>
          <p:nvPr/>
        </p:nvSpPr>
        <p:spPr>
          <a:xfrm>
            <a:off x="587448" y="1280429"/>
            <a:ext cx="11604551" cy="646331"/>
          </a:xfrm>
          <a:prstGeom prst="rect">
            <a:avLst/>
          </a:prstGeom>
          <a:noFill/>
        </p:spPr>
        <p:txBody>
          <a:bodyPr wrap="square">
            <a:spAutoFit/>
          </a:bodyPr>
          <a:lstStyle/>
          <a:p>
            <a:r>
              <a:rPr lang="es-ES" b="1" i="0" dirty="0">
                <a:solidFill>
                  <a:srgbClr val="444444"/>
                </a:solidFill>
                <a:effectLst/>
              </a:rPr>
              <a:t>Ciberseguridad: </a:t>
            </a:r>
            <a:r>
              <a:rPr lang="es-ES" b="1" i="0" dirty="0">
                <a:solidFill>
                  <a:srgbClr val="333333"/>
                </a:solidFill>
                <a:effectLst/>
              </a:rPr>
              <a:t>Los 7 errores al implementar un sistema de gestión de seguridad de la información.</a:t>
            </a:r>
          </a:p>
          <a:p>
            <a:endParaRPr lang="es-ES" dirty="0"/>
          </a:p>
        </p:txBody>
      </p:sp>
      <p:sp>
        <p:nvSpPr>
          <p:cNvPr id="4" name="TextBox 3">
            <a:extLst>
              <a:ext uri="{FF2B5EF4-FFF2-40B4-BE49-F238E27FC236}">
                <a16:creationId xmlns:a16="http://schemas.microsoft.com/office/drawing/2014/main" id="{9C9278CC-1108-4EA0-A244-B332CE4971B7}"/>
              </a:ext>
            </a:extLst>
          </p:cNvPr>
          <p:cNvSpPr txBox="1"/>
          <p:nvPr/>
        </p:nvSpPr>
        <p:spPr>
          <a:xfrm>
            <a:off x="9709514" y="66834"/>
            <a:ext cx="2273379" cy="369332"/>
          </a:xfrm>
          <a:prstGeom prst="rect">
            <a:avLst/>
          </a:prstGeom>
          <a:noFill/>
        </p:spPr>
        <p:txBody>
          <a:bodyPr wrap="none" rtlCol="0">
            <a:spAutoFit/>
          </a:bodyPr>
          <a:lstStyle/>
          <a:p>
            <a:r>
              <a:rPr lang="es-ES" dirty="0">
                <a:hlinkClick r:id="rId2"/>
              </a:rPr>
              <a:t>Infosecuritymexico</a:t>
            </a:r>
            <a:endParaRPr lang="es-ES" dirty="0"/>
          </a:p>
        </p:txBody>
      </p:sp>
      <p:sp>
        <p:nvSpPr>
          <p:cNvPr id="7" name="TextBox 6">
            <a:extLst>
              <a:ext uri="{FF2B5EF4-FFF2-40B4-BE49-F238E27FC236}">
                <a16:creationId xmlns:a16="http://schemas.microsoft.com/office/drawing/2014/main" id="{23AF4DD8-CBF9-4832-B5B8-95FB46ED813C}"/>
              </a:ext>
            </a:extLst>
          </p:cNvPr>
          <p:cNvSpPr txBox="1"/>
          <p:nvPr/>
        </p:nvSpPr>
        <p:spPr>
          <a:xfrm>
            <a:off x="7344438" y="6375346"/>
            <a:ext cx="4638455" cy="246221"/>
          </a:xfrm>
          <a:prstGeom prst="rect">
            <a:avLst/>
          </a:prstGeom>
          <a:noFill/>
        </p:spPr>
        <p:txBody>
          <a:bodyPr wrap="square">
            <a:spAutoFit/>
          </a:bodyPr>
          <a:lstStyle/>
          <a:p>
            <a:r>
              <a:rPr lang="es-ES" sz="1000" b="1" i="0" dirty="0">
                <a:solidFill>
                  <a:srgbClr val="333333"/>
                </a:solidFill>
                <a:effectLst/>
                <a:latin typeface="OpenSans"/>
              </a:rPr>
              <a:t>Autor: Israel Rogelio Gómez Juárez, Gerente de Ciberseguridad en </a:t>
            </a:r>
            <a:r>
              <a:rPr lang="es-ES" sz="1000" b="1" i="0" dirty="0" err="1">
                <a:solidFill>
                  <a:srgbClr val="333333"/>
                </a:solidFill>
                <a:effectLst/>
                <a:latin typeface="OpenSans"/>
              </a:rPr>
              <a:t>Bitnueve</a:t>
            </a:r>
            <a:endParaRPr lang="es-ES" sz="1000" dirty="0"/>
          </a:p>
        </p:txBody>
      </p:sp>
      <p:sp>
        <p:nvSpPr>
          <p:cNvPr id="9" name="TextBox 8">
            <a:extLst>
              <a:ext uri="{FF2B5EF4-FFF2-40B4-BE49-F238E27FC236}">
                <a16:creationId xmlns:a16="http://schemas.microsoft.com/office/drawing/2014/main" id="{3588F494-AA78-4053-96AD-A75E3F44CD3F}"/>
              </a:ext>
            </a:extLst>
          </p:cNvPr>
          <p:cNvSpPr txBox="1"/>
          <p:nvPr/>
        </p:nvSpPr>
        <p:spPr>
          <a:xfrm>
            <a:off x="7770185" y="2121526"/>
            <a:ext cx="3775443" cy="3503716"/>
          </a:xfrm>
          <a:prstGeom prst="rect">
            <a:avLst/>
          </a:prstGeom>
          <a:noFill/>
        </p:spPr>
        <p:txBody>
          <a:bodyPr wrap="square">
            <a:spAutoFit/>
          </a:bodyPr>
          <a:lstStyle/>
          <a:p>
            <a:pPr marL="342900" lvl="0" indent="-342900">
              <a:lnSpc>
                <a:spcPct val="107000"/>
              </a:lnSpc>
              <a:spcAft>
                <a:spcPts val="800"/>
              </a:spcAft>
              <a:tabLst>
                <a:tab pos="457200" algn="l"/>
              </a:tabLst>
            </a:pPr>
            <a:r>
              <a:rPr lang="es-ES" sz="16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Realizar un SGSI para la auditoria y no para la organización. </a:t>
            </a:r>
            <a:r>
              <a:rPr lang="es-ES" sz="1600"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Yo como auditor puedo confesar que a veces es muy notorio la elaboración de documentación para facilitarle el trabajo al auditor, o incluso operar el sistema de gestión solo para la auditoria. Aun que eso facilita nuestro trabajo, no crea ningún beneficio para el negocio. </a:t>
            </a:r>
            <a:r>
              <a:rPr lang="es-ES" sz="1600" b="1" dirty="0">
                <a:solidFill>
                  <a:srgbClr val="333333"/>
                </a:solidFill>
                <a:effectLst/>
                <a:latin typeface="Century Gothic" panose="020B0502020202020204" pitchFamily="34" charset="0"/>
                <a:ea typeface="Times New Roman" panose="02020603050405020304" pitchFamily="18" charset="0"/>
                <a:cs typeface="Times New Roman" panose="02020603050405020304" pitchFamily="18" charset="0"/>
              </a:rPr>
              <a:t>Dile no a las observaciones que no le den un valor al SGSI.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D2113D2-600B-4992-98B7-18E724AEE4D0}"/>
              </a:ext>
            </a:extLst>
          </p:cNvPr>
          <p:cNvPicPr>
            <a:picLocks noChangeAspect="1"/>
          </p:cNvPicPr>
          <p:nvPr/>
        </p:nvPicPr>
        <p:blipFill>
          <a:blip r:embed="rId3"/>
          <a:stretch>
            <a:fillRect/>
          </a:stretch>
        </p:blipFill>
        <p:spPr>
          <a:xfrm>
            <a:off x="789028" y="1796316"/>
            <a:ext cx="6334786" cy="4154136"/>
          </a:xfrm>
          <a:prstGeom prst="rect">
            <a:avLst/>
          </a:prstGeom>
        </p:spPr>
      </p:pic>
    </p:spTree>
    <p:extLst>
      <p:ext uri="{BB962C8B-B14F-4D97-AF65-F5344CB8AC3E}">
        <p14:creationId xmlns:p14="http://schemas.microsoft.com/office/powerpoint/2010/main" val="25996366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203E63-612D-46AF-B2BC-2C1FF2ECE589}"/>
              </a:ext>
            </a:extLst>
          </p:cNvPr>
          <p:cNvSpPr txBox="1">
            <a:spLocks/>
          </p:cNvSpPr>
          <p:nvPr/>
        </p:nvSpPr>
        <p:spPr>
          <a:xfrm>
            <a:off x="2592925" y="624110"/>
            <a:ext cx="6582973" cy="420919"/>
          </a:xfrm>
          <a:prstGeom prst="rect">
            <a:avLst/>
          </a:prstGeom>
        </p:spPr>
        <p:txBody>
          <a:bodyPr vert="horz" lIns="91440" tIns="45720" rIns="91440" bIns="45720" rtlCol="0" anchor="t">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solidFill>
                  <a:srgbClr val="002060"/>
                </a:solidFill>
              </a:rPr>
              <a:t>Sistemas de seguridad en la empresa</a:t>
            </a:r>
          </a:p>
        </p:txBody>
      </p:sp>
      <p:sp>
        <p:nvSpPr>
          <p:cNvPr id="7" name="TextBox 6">
            <a:extLst>
              <a:ext uri="{FF2B5EF4-FFF2-40B4-BE49-F238E27FC236}">
                <a16:creationId xmlns:a16="http://schemas.microsoft.com/office/drawing/2014/main" id="{A99973C1-6519-4E35-87EE-2085A44E5EA3}"/>
              </a:ext>
            </a:extLst>
          </p:cNvPr>
          <p:cNvSpPr txBox="1"/>
          <p:nvPr/>
        </p:nvSpPr>
        <p:spPr>
          <a:xfrm>
            <a:off x="9599075" y="254778"/>
            <a:ext cx="2417650" cy="369332"/>
          </a:xfrm>
          <a:prstGeom prst="rect">
            <a:avLst/>
          </a:prstGeom>
          <a:noFill/>
        </p:spPr>
        <p:txBody>
          <a:bodyPr wrap="none" rtlCol="0">
            <a:spAutoFit/>
          </a:bodyPr>
          <a:lstStyle/>
          <a:p>
            <a:r>
              <a:rPr lang="es-ES" dirty="0">
                <a:hlinkClick r:id="rId2"/>
              </a:rPr>
              <a:t>BLUEMARA </a:t>
            </a:r>
            <a:r>
              <a:rPr lang="es-ES" dirty="0" err="1">
                <a:hlinkClick r:id="rId2"/>
              </a:rPr>
              <a:t>Solutions</a:t>
            </a:r>
            <a:endParaRPr lang="es-ES" dirty="0"/>
          </a:p>
        </p:txBody>
      </p:sp>
      <p:sp>
        <p:nvSpPr>
          <p:cNvPr id="8" name="TextBox 7">
            <a:extLst>
              <a:ext uri="{FF2B5EF4-FFF2-40B4-BE49-F238E27FC236}">
                <a16:creationId xmlns:a16="http://schemas.microsoft.com/office/drawing/2014/main" id="{013B4F6B-C66C-4350-8A04-0D189DCB8C9B}"/>
              </a:ext>
            </a:extLst>
          </p:cNvPr>
          <p:cNvSpPr txBox="1"/>
          <p:nvPr/>
        </p:nvSpPr>
        <p:spPr>
          <a:xfrm>
            <a:off x="9925927" y="649903"/>
            <a:ext cx="881973" cy="369332"/>
          </a:xfrm>
          <a:prstGeom prst="rect">
            <a:avLst/>
          </a:prstGeom>
          <a:noFill/>
        </p:spPr>
        <p:txBody>
          <a:bodyPr wrap="none" rtlCol="0">
            <a:spAutoFit/>
          </a:bodyPr>
          <a:lstStyle/>
          <a:p>
            <a:r>
              <a:rPr lang="es-ES" dirty="0">
                <a:hlinkClick r:id="rId3"/>
              </a:rPr>
              <a:t>Incibe</a:t>
            </a:r>
            <a:endParaRPr lang="es-ES" dirty="0"/>
          </a:p>
        </p:txBody>
      </p:sp>
      <p:pic>
        <p:nvPicPr>
          <p:cNvPr id="3" name="Picture 2">
            <a:extLst>
              <a:ext uri="{FF2B5EF4-FFF2-40B4-BE49-F238E27FC236}">
                <a16:creationId xmlns:a16="http://schemas.microsoft.com/office/drawing/2014/main" id="{D2DE776E-3486-43F7-A5AB-A49F81E6833B}"/>
              </a:ext>
            </a:extLst>
          </p:cNvPr>
          <p:cNvPicPr>
            <a:picLocks noChangeAspect="1"/>
          </p:cNvPicPr>
          <p:nvPr/>
        </p:nvPicPr>
        <p:blipFill>
          <a:blip r:embed="rId4"/>
          <a:stretch>
            <a:fillRect/>
          </a:stretch>
        </p:blipFill>
        <p:spPr>
          <a:xfrm>
            <a:off x="2947545" y="1807535"/>
            <a:ext cx="6296909" cy="4694707"/>
          </a:xfrm>
          <a:prstGeom prst="rect">
            <a:avLst/>
          </a:prstGeom>
        </p:spPr>
      </p:pic>
    </p:spTree>
    <p:extLst>
      <p:ext uri="{BB962C8B-B14F-4D97-AF65-F5344CB8AC3E}">
        <p14:creationId xmlns:p14="http://schemas.microsoft.com/office/powerpoint/2010/main" val="9914418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751184" y="1740701"/>
            <a:ext cx="11348668" cy="4247317"/>
          </a:xfrm>
          <a:prstGeom prst="rect">
            <a:avLst/>
          </a:prstGeom>
          <a:noFill/>
        </p:spPr>
        <p:txBody>
          <a:bodyPr wrap="square">
            <a:spAutoFit/>
          </a:bodyPr>
          <a:lstStyle/>
          <a:p>
            <a:r>
              <a:rPr lang="es-ES" dirty="0"/>
              <a:t>Se entiende por criptología el estudio y práctica de los sistemas de cifrado destinados a ocultar el contenido de mensajes enviados entre dos partes: emisor y receptor. La criptografía es la parte de la criptología que estudia como cifrar efectivamente los mensajes. </a:t>
            </a:r>
          </a:p>
          <a:p>
            <a:r>
              <a:rPr lang="es-ES" dirty="0"/>
              <a:t>Para establecer una comunicación de datos entre dos entidades (personas, equipos informáticos, </a:t>
            </a:r>
            <a:r>
              <a:rPr lang="es-ES" dirty="0" err="1"/>
              <a:t>etc</a:t>
            </a:r>
            <a:r>
              <a:rPr lang="es-ES" dirty="0"/>
              <a:t>) hacen falta al menos tres elementos básicos: el emisor del mensaje (la fuente), el receptor del mismo (el destino) y un soporte físico por el cual se transfieran los datos (el medio). </a:t>
            </a:r>
          </a:p>
          <a:p>
            <a:r>
              <a:rPr lang="es-ES" dirty="0"/>
              <a:t>En una comunicación normal los datos se envían a través del medio tal como son, sin sufrir modificaciones de ningún tipo, de tal forma que el mensaje que representan puede ser interceptado y leído por cualquier otra entidad que acceda a él durante su viaje por el medio. Pero hay ocasiones en las que nos interesa que dicho mensaje solamente pueda ser interpretado correctamente por el emisor del mismo y por el receptor al que va dirigido. </a:t>
            </a:r>
          </a:p>
          <a:p>
            <a:r>
              <a:rPr lang="es-ES" dirty="0"/>
              <a:t>En estas ocasiones es necesario implementar algún mecanismo de protección de la información sensible tal que el mensaje viaje seguro desde la fuente al destino, siendo imposible la interceptación por terceros del mensaje, o que si se produce ésta, el mensaje capturado sea incomprensible para quien tenga acceso al mismo. </a:t>
            </a:r>
          </a:p>
        </p:txBody>
      </p:sp>
    </p:spTree>
    <p:extLst>
      <p:ext uri="{BB962C8B-B14F-4D97-AF65-F5344CB8AC3E}">
        <p14:creationId xmlns:p14="http://schemas.microsoft.com/office/powerpoint/2010/main" val="2532539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4348716" y="1740701"/>
            <a:ext cx="7751136" cy="3693319"/>
          </a:xfrm>
          <a:prstGeom prst="rect">
            <a:avLst/>
          </a:prstGeom>
          <a:noFill/>
        </p:spPr>
        <p:txBody>
          <a:bodyPr wrap="square">
            <a:spAutoFit/>
          </a:bodyPr>
          <a:lstStyle/>
          <a:p>
            <a:r>
              <a:rPr lang="es-ES" b="0" i="0" dirty="0">
                <a:solidFill>
                  <a:srgbClr val="333333"/>
                </a:solidFill>
                <a:effectLst/>
                <a:latin typeface="Arial" panose="020B0604020202020204" pitchFamily="34" charset="0"/>
              </a:rPr>
              <a:t>La criptografía (del griego oculta y escribir, literalmente escritura oculta) es el arte o ciencia de cifrar y descifrar información utilizando técnicas que hagan posible el intercambio de mensajes de manera segura que solo puedan ser leídos por las personas a quienes van dirigidos.</a:t>
            </a:r>
            <a:br>
              <a:rPr lang="es-ES" dirty="0"/>
            </a:br>
            <a:r>
              <a:rPr lang="es-ES" b="0" i="0" dirty="0">
                <a:solidFill>
                  <a:srgbClr val="333333"/>
                </a:solidFill>
                <a:effectLst/>
                <a:latin typeface="Arial" panose="020B0604020202020204" pitchFamily="34" charset="0"/>
              </a:rPr>
              <a:t>Los mecanismos de cifrado se utilizan principalmente para proporcionar el servicio de confidencialidad, aunque también pueden soportar otros servicios de seguridad como la integridad de datos y la autenticación.</a:t>
            </a:r>
            <a:br>
              <a:rPr lang="es-ES" dirty="0"/>
            </a:br>
            <a:r>
              <a:rPr lang="es-ES" b="0" i="0" dirty="0">
                <a:solidFill>
                  <a:srgbClr val="333333"/>
                </a:solidFill>
                <a:effectLst/>
                <a:latin typeface="Arial" panose="020B0604020202020204" pitchFamily="34" charset="0"/>
              </a:rPr>
              <a:t>La criptografía que nosotros conocemos y utilizamos, data de los años 70 aunque ya se utilizaban técnicas criptográficas en la segunda guerra mundial e incluso pueblos de la antigüedad como los griegos y romanos utilizaban mecanismos para enviar mensajes &lt;&lt;cifrados&gt;&gt; en sus campañas militares.</a:t>
            </a:r>
            <a:endParaRPr lang="en-US" dirty="0"/>
          </a:p>
          <a:p>
            <a:endParaRPr lang="es-ES" dirty="0"/>
          </a:p>
        </p:txBody>
      </p:sp>
      <p:pic>
        <p:nvPicPr>
          <p:cNvPr id="5" name="Picture 2">
            <a:extLst>
              <a:ext uri="{FF2B5EF4-FFF2-40B4-BE49-F238E27FC236}">
                <a16:creationId xmlns:a16="http://schemas.microsoft.com/office/drawing/2014/main" id="{AA92F2B4-880F-49A3-A6D5-004A4E034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00" y="1914525"/>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66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8" name="TextBox 7">
            <a:extLst>
              <a:ext uri="{FF2B5EF4-FFF2-40B4-BE49-F238E27FC236}">
                <a16:creationId xmlns:a16="http://schemas.microsoft.com/office/drawing/2014/main" id="{A5218C04-0001-41D6-9EC3-D4FF13C49520}"/>
              </a:ext>
            </a:extLst>
          </p:cNvPr>
          <p:cNvSpPr txBox="1"/>
          <p:nvPr/>
        </p:nvSpPr>
        <p:spPr>
          <a:xfrm>
            <a:off x="709724" y="1878187"/>
            <a:ext cx="11326332" cy="3970318"/>
          </a:xfrm>
          <a:prstGeom prst="rect">
            <a:avLst/>
          </a:prstGeom>
          <a:noFill/>
        </p:spPr>
        <p:txBody>
          <a:bodyPr wrap="square">
            <a:spAutoFit/>
          </a:bodyPr>
          <a:lstStyle/>
          <a:p>
            <a:r>
              <a:rPr lang="es-ES" dirty="0"/>
              <a:t>Una de las formas de conseguir esto es enviar el mensaje en claro, tal como lo ha redactado el emisor, y protegerlo en el camino mediante sistemas de fuerza que lo defiendan durante el camino, como es el caso de la protección de mensajes mediante personal de seguridad.</a:t>
            </a:r>
          </a:p>
          <a:p>
            <a:r>
              <a:rPr lang="es-ES" dirty="0"/>
              <a:t>Otro método posible es el enviar el mensaje por un camino con tanto tráfico de información que resulte muy difícil a las terceras personas detectar que se trata de información confidencial (la mejor forma de ocultar un árbol es dentro de un bosque), como es el caso de enviar el mensaje mediante una carta por el sistema estándar de correo.</a:t>
            </a:r>
          </a:p>
          <a:p>
            <a:r>
              <a:rPr lang="es-ES" dirty="0"/>
              <a:t>Desafortunadamente estos métodos de protección de mensajes, al igual que otros análogos, han demostrado su inefectividad a lo largo de los tiempos, por lo que hubo que buscar otro tipo de mecanismos para proteger la información sensible en su camino entre emisor y receptor. </a:t>
            </a:r>
          </a:p>
          <a:p>
            <a:r>
              <a:rPr lang="es-ES" dirty="0"/>
              <a:t>La criptografía ha demostrado con el tiempo ser una de las mejores técnicas para resolver esta cuestión. Tanto es así que actualmente, en la época de los ordenadores y la información, es el mecanismo más usado en los procesos de protección de datos, como las transacciones bancarias por Internet, el correo electrónico cifrado, etc.</a:t>
            </a:r>
          </a:p>
        </p:txBody>
      </p:sp>
    </p:spTree>
    <p:extLst>
      <p:ext uri="{BB962C8B-B14F-4D97-AF65-F5344CB8AC3E}">
        <p14:creationId xmlns:p14="http://schemas.microsoft.com/office/powerpoint/2010/main" val="446796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INTRODUCCIÓN A LA CRIPTOGRAFÍA</a:t>
            </a:r>
            <a:endParaRPr lang="es-ES" b="1" dirty="0"/>
          </a:p>
        </p:txBody>
      </p:sp>
      <p:sp>
        <p:nvSpPr>
          <p:cNvPr id="9" name="TextBox 8">
            <a:extLst>
              <a:ext uri="{FF2B5EF4-FFF2-40B4-BE49-F238E27FC236}">
                <a16:creationId xmlns:a16="http://schemas.microsoft.com/office/drawing/2014/main" id="{75211411-CD51-481A-9A25-837D42A35A3C}"/>
              </a:ext>
            </a:extLst>
          </p:cNvPr>
          <p:cNvSpPr txBox="1"/>
          <p:nvPr/>
        </p:nvSpPr>
        <p:spPr>
          <a:xfrm>
            <a:off x="666122" y="2232513"/>
            <a:ext cx="11348668" cy="2031325"/>
          </a:xfrm>
          <a:prstGeom prst="rect">
            <a:avLst/>
          </a:prstGeom>
          <a:noFill/>
        </p:spPr>
        <p:txBody>
          <a:bodyPr wrap="square">
            <a:spAutoFit/>
          </a:bodyPr>
          <a:lstStyle/>
          <a:p>
            <a:r>
              <a:rPr lang="es-ES" dirty="0"/>
              <a:t> Esto es así porque es tal vez el único medio asequible y fácil de implementar para lograr un acceso controlado a la información en un medio, Internet, que por su propia naturaleza es abierto y de acceso libre a la información. Tanta ha sido la importancia de los sistemas criptográficos que, por ejemplo, en la Segunda Guerra Mundial la famosa máquina alemana ENIGMA trajo en jaque durante mucho tiempo al ejercito aliado, al permitir a los nazis el envío de información cifrada a sus tropas. Y en la actualidad los sistemas de cifrado están financiados en su mayoría por los gobiernos y sus militares, constituyendo el resultado de las investigaciones materia reservada.</a:t>
            </a:r>
          </a:p>
        </p:txBody>
      </p:sp>
    </p:spTree>
    <p:extLst>
      <p:ext uri="{BB962C8B-B14F-4D97-AF65-F5344CB8AC3E}">
        <p14:creationId xmlns:p14="http://schemas.microsoft.com/office/powerpoint/2010/main" val="1600550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E1D6D705-E7CE-4DCA-A49C-54001C34C703}"/>
              </a:ext>
            </a:extLst>
          </p:cNvPr>
          <p:cNvSpPr txBox="1"/>
          <p:nvPr/>
        </p:nvSpPr>
        <p:spPr>
          <a:xfrm>
            <a:off x="1177557" y="2272329"/>
            <a:ext cx="10220730" cy="2585323"/>
          </a:xfrm>
          <a:prstGeom prst="rect">
            <a:avLst/>
          </a:prstGeom>
          <a:noFill/>
        </p:spPr>
        <p:txBody>
          <a:bodyPr wrap="square">
            <a:spAutoFit/>
          </a:bodyPr>
          <a:lstStyle/>
          <a:p>
            <a:r>
              <a:rPr lang="es-ES" dirty="0"/>
              <a:t>La criptografía puede aplicarse en dos ámbitos de la seguridad informática: en el almacenamiento de información y en la transmisión de la misma. La criptografía es fundamental para la seguridad incluso en sistemas inseguros. Aunque se superen las barreras de seguridad física establecidas, e incluso las barreras de seguridad lógica para el control de accesos en el S.O, la criptografía permite mantener algunas de las características de la seguridad informática. Aunque no salvaguarda la integridad de los datos ante un posible borrado total o parcial de los mismos, si asegura su integridad en el sentido en que facilita la detección de cualquier tipo de modificación, incluido el añadido o borrado de información. </a:t>
            </a:r>
          </a:p>
        </p:txBody>
      </p:sp>
    </p:spTree>
    <p:extLst>
      <p:ext uri="{BB962C8B-B14F-4D97-AF65-F5344CB8AC3E}">
        <p14:creationId xmlns:p14="http://schemas.microsoft.com/office/powerpoint/2010/main" val="2561067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E1D6D705-E7CE-4DCA-A49C-54001C34C703}"/>
              </a:ext>
            </a:extLst>
          </p:cNvPr>
          <p:cNvSpPr txBox="1"/>
          <p:nvPr/>
        </p:nvSpPr>
        <p:spPr>
          <a:xfrm>
            <a:off x="1113761" y="2368022"/>
            <a:ext cx="10220730" cy="2585323"/>
          </a:xfrm>
          <a:prstGeom prst="rect">
            <a:avLst/>
          </a:prstGeom>
          <a:noFill/>
        </p:spPr>
        <p:txBody>
          <a:bodyPr wrap="square">
            <a:spAutoFit/>
          </a:bodyPr>
          <a:lstStyle/>
          <a:p>
            <a:r>
              <a:rPr lang="es-ES" dirty="0"/>
              <a:t>Obviamente y en primera instancia protege el secreto/confidencialidad de la información. Veamos ahora como se relaciona la criptografía con cada una de las características de la seguridad informática y como puede utilizarse para añadir algunas nuevas. </a:t>
            </a:r>
          </a:p>
          <a:p>
            <a:r>
              <a:rPr lang="es-ES" dirty="0"/>
              <a:t>Pongamos foco en los términos siguientes:</a:t>
            </a:r>
          </a:p>
          <a:p>
            <a:pPr marL="285750" indent="-285750">
              <a:buFont typeface="Arial" panose="020B0604020202020204" pitchFamily="34" charset="0"/>
              <a:buChar char="•"/>
            </a:pPr>
            <a:r>
              <a:rPr lang="en-US" dirty="0" err="1"/>
              <a:t>Secreto</a:t>
            </a:r>
            <a:r>
              <a:rPr lang="en-US" dirty="0"/>
              <a:t> o </a:t>
            </a:r>
            <a:r>
              <a:rPr lang="en-US" dirty="0" err="1"/>
              <a:t>confidencialidad</a:t>
            </a:r>
            <a:endParaRPr lang="es-ES" dirty="0"/>
          </a:p>
          <a:p>
            <a:pPr marL="285750" indent="-285750">
              <a:buFont typeface="Arial" panose="020B0604020202020204" pitchFamily="34" charset="0"/>
              <a:buChar char="•"/>
            </a:pPr>
            <a:r>
              <a:rPr lang="en-US" dirty="0" err="1"/>
              <a:t>Integridad</a:t>
            </a:r>
            <a:r>
              <a:rPr lang="en-US" dirty="0"/>
              <a:t> y </a:t>
            </a:r>
            <a:r>
              <a:rPr lang="en-US" dirty="0" err="1"/>
              <a:t>precisión</a:t>
            </a:r>
            <a:endParaRPr lang="es-ES" dirty="0"/>
          </a:p>
          <a:p>
            <a:pPr marL="285750" indent="-285750">
              <a:buFont typeface="Arial" panose="020B0604020202020204" pitchFamily="34" charset="0"/>
              <a:buChar char="•"/>
            </a:pPr>
            <a:r>
              <a:rPr lang="en-US" dirty="0" err="1"/>
              <a:t>Autentificación</a:t>
            </a:r>
            <a:endParaRPr lang="es-ES" dirty="0"/>
          </a:p>
          <a:p>
            <a:pPr marL="285750" indent="-285750">
              <a:buFont typeface="Arial" panose="020B0604020202020204" pitchFamily="34" charset="0"/>
              <a:buChar char="•"/>
            </a:pPr>
            <a:r>
              <a:rPr lang="en-US" dirty="0"/>
              <a:t>No </a:t>
            </a:r>
            <a:r>
              <a:rPr lang="en-US" dirty="0" err="1"/>
              <a:t>repudio</a:t>
            </a:r>
            <a:r>
              <a:rPr lang="en-US" dirty="0"/>
              <a:t> </a:t>
            </a:r>
            <a:endParaRPr lang="es-ES" dirty="0"/>
          </a:p>
        </p:txBody>
      </p:sp>
    </p:spTree>
    <p:extLst>
      <p:ext uri="{BB962C8B-B14F-4D97-AF65-F5344CB8AC3E}">
        <p14:creationId xmlns:p14="http://schemas.microsoft.com/office/powerpoint/2010/main" val="981566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9" name="TextBox 8">
            <a:extLst>
              <a:ext uri="{FF2B5EF4-FFF2-40B4-BE49-F238E27FC236}">
                <a16:creationId xmlns:a16="http://schemas.microsoft.com/office/drawing/2014/main" id="{89759D19-4A81-45DA-BA20-6CC3E5AABDB3}"/>
              </a:ext>
            </a:extLst>
          </p:cNvPr>
          <p:cNvSpPr txBox="1"/>
          <p:nvPr/>
        </p:nvSpPr>
        <p:spPr>
          <a:xfrm>
            <a:off x="893135" y="1726156"/>
            <a:ext cx="11067437" cy="3693319"/>
          </a:xfrm>
          <a:prstGeom prst="rect">
            <a:avLst/>
          </a:prstGeom>
          <a:noFill/>
        </p:spPr>
        <p:txBody>
          <a:bodyPr wrap="square">
            <a:spAutoFit/>
          </a:bodyPr>
          <a:lstStyle/>
          <a:p>
            <a:r>
              <a:rPr lang="es-ES" b="1" dirty="0"/>
              <a:t>Secreto o confidencialidad: </a:t>
            </a:r>
            <a:r>
              <a:rPr lang="es-ES" dirty="0"/>
              <a:t>Obviamente el cifrado de la información es un excelente método para proteger la confidencialidad de la misma. Aunque se acceda a la información, o se intercepte mientras se transfiere, si está cifrada sigue siendo inútil a menos que pueda descifrarse.</a:t>
            </a:r>
          </a:p>
          <a:p>
            <a:r>
              <a:rPr lang="es-ES" dirty="0"/>
              <a:t> </a:t>
            </a:r>
          </a:p>
          <a:p>
            <a:r>
              <a:rPr lang="es-ES" b="1" dirty="0"/>
              <a:t>Integridad y precisión: </a:t>
            </a:r>
            <a:r>
              <a:rPr lang="es-ES" dirty="0"/>
              <a:t>Algunos sistemas criptográficos incorporan medios para prevenir que se dañe la integridad de la información, esto es, que ésta sea modificada voluntaria o involuntariamente. El sistema permite detectar cualquier pequeño cambio que se haya producido en el mensaje original. </a:t>
            </a:r>
          </a:p>
          <a:p>
            <a:endParaRPr lang="es-ES" dirty="0"/>
          </a:p>
          <a:p>
            <a:r>
              <a:rPr lang="es-ES" b="1" dirty="0"/>
              <a:t>No repudio: </a:t>
            </a:r>
            <a:r>
              <a:rPr lang="es-ES" dirty="0"/>
              <a:t>Es una característica más inusual que se relaciona con la transmisión de mensajes cifrados. Se trata de prevenir que la persona que envió el mensaje (el emisor) pueda alegar con posterioridad que él no envió ese mensaje (repudiarlo). El receptor debe disponer de mecanismos que demuestren ante terceros que sólo el emisor pudo enviar el mensaje. </a:t>
            </a:r>
          </a:p>
        </p:txBody>
      </p:sp>
    </p:spTree>
    <p:extLst>
      <p:ext uri="{BB962C8B-B14F-4D97-AF65-F5344CB8AC3E}">
        <p14:creationId xmlns:p14="http://schemas.microsoft.com/office/powerpoint/2010/main" val="2146246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07F631F2-2538-4DED-9CD6-AE3C0D926647}"/>
              </a:ext>
            </a:extLst>
          </p:cNvPr>
          <p:cNvSpPr txBox="1"/>
          <p:nvPr/>
        </p:nvSpPr>
        <p:spPr>
          <a:xfrm>
            <a:off x="2506797" y="2204437"/>
            <a:ext cx="8508534" cy="3693319"/>
          </a:xfrm>
          <a:prstGeom prst="rect">
            <a:avLst/>
          </a:prstGeom>
          <a:noFill/>
        </p:spPr>
        <p:txBody>
          <a:bodyPr wrap="square">
            <a:spAutoFit/>
          </a:bodyPr>
          <a:lstStyle/>
          <a:p>
            <a:r>
              <a:rPr lang="es-ES" b="1" dirty="0"/>
              <a:t>Autentificación</a:t>
            </a:r>
          </a:p>
          <a:p>
            <a:r>
              <a:rPr lang="es-ES" dirty="0"/>
              <a:t>	La criptografía también puede usarse para asegurar la autenticidad de los mensajes. Esto es, asegurar que el mensaje ha sido enviado por quién se identifica como su emisor. Se trata pues de identificar sin posible error el origen de los mensajes. </a:t>
            </a:r>
          </a:p>
          <a:p>
            <a:r>
              <a:rPr lang="es-ES" dirty="0"/>
              <a:t>	En relación con la autentificación suelen utilizarse las denominadas firmas digitales. Se trata de añadir algún tipo de información en el mensaje o de utilizar de algún modo las claves para validar en destino el origen del mensaje.</a:t>
            </a:r>
          </a:p>
          <a:p>
            <a:r>
              <a:rPr lang="es-ES" dirty="0"/>
              <a:t>	En el ámbito de la transferencia de mensajes cifrados la autentificación está muy relacionado con la integridad, y en muchas ocasiones se usa este término incluyendo al segundo.</a:t>
            </a:r>
          </a:p>
          <a:p>
            <a:r>
              <a:rPr lang="es-ES" dirty="0"/>
              <a:t>	</a:t>
            </a:r>
          </a:p>
        </p:txBody>
      </p:sp>
    </p:spTree>
    <p:extLst>
      <p:ext uri="{BB962C8B-B14F-4D97-AF65-F5344CB8AC3E}">
        <p14:creationId xmlns:p14="http://schemas.microsoft.com/office/powerpoint/2010/main" val="2241906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DB5C-6500-45EF-BC73-332A363914BC}"/>
              </a:ext>
            </a:extLst>
          </p:cNvPr>
          <p:cNvSpPr>
            <a:spLocks noGrp="1"/>
          </p:cNvSpPr>
          <p:nvPr>
            <p:ph type="title"/>
          </p:nvPr>
        </p:nvSpPr>
        <p:spPr>
          <a:xfrm>
            <a:off x="2592925" y="624110"/>
            <a:ext cx="8911687" cy="420919"/>
          </a:xfrm>
        </p:spPr>
        <p:txBody>
          <a:bodyPr>
            <a:noAutofit/>
          </a:bodyPr>
          <a:lstStyle/>
          <a:p>
            <a:r>
              <a:rPr lang="es-ES" sz="3200" dirty="0">
                <a:solidFill>
                  <a:srgbClr val="002060"/>
                </a:solidFill>
              </a:rPr>
              <a:t>Introducción</a:t>
            </a:r>
          </a:p>
        </p:txBody>
      </p:sp>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a:pPr>
            <a:r>
              <a:rPr lang="es-ES" sz="2000" b="1" i="0" dirty="0">
                <a:solidFill>
                  <a:srgbClr val="5A5B5C"/>
                </a:solidFill>
                <a:effectLst/>
                <a:latin typeface="Open Sans" panose="020B0606030504020204" pitchFamily="34" charset="0"/>
              </a:rPr>
              <a:t>Balancear protección con utilidad</a:t>
            </a:r>
            <a:r>
              <a:rPr lang="es-ES" sz="2000" b="0" i="0" dirty="0">
                <a:solidFill>
                  <a:srgbClr val="5A5B5C"/>
                </a:solidFill>
                <a:effectLst/>
                <a:latin typeface="Open Sans" panose="020B0606030504020204" pitchFamily="34" charset="0"/>
              </a:rPr>
              <a:t>. Las computadoras en una oficina estarían completamente protegidas si no tuvieran acceso a internet y adicionalmente, estuvieran una habitación sin personas. Pero esto llevaría a que no podrían ser utilizadas por nadie. Este es uno de los más grandes retos en la seguridad informática, encontrar el balance entre disponibilidad de recursos y la confidencialidad e integridad de los mismos.</a:t>
            </a:r>
          </a:p>
          <a:p>
            <a:pPr algn="just">
              <a:buFont typeface="+mj-lt"/>
              <a:buAutoNum type="arabicPeriod"/>
            </a:pPr>
            <a:r>
              <a:rPr lang="es-ES" sz="2000" b="1" i="0" dirty="0">
                <a:solidFill>
                  <a:srgbClr val="5A5B5C"/>
                </a:solidFill>
                <a:effectLst/>
                <a:latin typeface="Open Sans" panose="020B0606030504020204" pitchFamily="34" charset="0"/>
              </a:rPr>
              <a:t>Dividir los usuarios y los recursos.</a:t>
            </a:r>
            <a:r>
              <a:rPr lang="es-ES" sz="2000" b="0" i="0" dirty="0">
                <a:solidFill>
                  <a:srgbClr val="5A5B5C"/>
                </a:solidFill>
                <a:effectLst/>
                <a:latin typeface="Open Sans" panose="020B0606030504020204" pitchFamily="34" charset="0"/>
              </a:rPr>
              <a:t> Para que la seguridad informática funcione, debe de conocerse quien está autorizado para ver y hacer cosas en particular. Alguien en contabilidad, por ejemplo, no necesita poder ver todos los nombres de los clientes en la base de datos de clientes, pero si ver todos los datos de ventas. Esto implica que el administrador de sistemas necesita asignar accesos a la información basado en el tipo de actividad del usuario y requiere de refinar estos límites basado en su posición dentro del organigrama. Esto asegura que, por ejemplo, El CFO o director de finanzas pueda ver todos los datos de un sistema y un contador junior solo ciertas partes de los mismos.</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Tree>
    <p:extLst>
      <p:ext uri="{BB962C8B-B14F-4D97-AF65-F5344CB8AC3E}">
        <p14:creationId xmlns:p14="http://schemas.microsoft.com/office/powerpoint/2010/main" val="1098952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OBJETIVOS DE LA CRIPTOGRAFÍA</a:t>
            </a:r>
            <a:endParaRPr lang="es-ES" b="1" dirty="0"/>
          </a:p>
        </p:txBody>
      </p:sp>
      <p:sp>
        <p:nvSpPr>
          <p:cNvPr id="8" name="TextBox 7">
            <a:extLst>
              <a:ext uri="{FF2B5EF4-FFF2-40B4-BE49-F238E27FC236}">
                <a16:creationId xmlns:a16="http://schemas.microsoft.com/office/drawing/2014/main" id="{07F631F2-2538-4DED-9CD6-AE3C0D926647}"/>
              </a:ext>
            </a:extLst>
          </p:cNvPr>
          <p:cNvSpPr txBox="1"/>
          <p:nvPr/>
        </p:nvSpPr>
        <p:spPr>
          <a:xfrm>
            <a:off x="2357941" y="1956482"/>
            <a:ext cx="8689288" cy="3693319"/>
          </a:xfrm>
          <a:prstGeom prst="rect">
            <a:avLst/>
          </a:prstGeom>
          <a:noFill/>
        </p:spPr>
        <p:txBody>
          <a:bodyPr wrap="square">
            <a:spAutoFit/>
          </a:bodyPr>
          <a:lstStyle/>
          <a:p>
            <a:r>
              <a:rPr lang="es-ES" b="1" dirty="0"/>
              <a:t>Autentificación</a:t>
            </a:r>
          </a:p>
          <a:p>
            <a:r>
              <a:rPr lang="es-ES" dirty="0"/>
              <a:t>	Así, la autentificación de mensajes influiría tres aspectos: </a:t>
            </a:r>
          </a:p>
          <a:p>
            <a:pPr marL="627063" indent="-285750">
              <a:buFont typeface="Wingdings" panose="05000000000000000000" pitchFamily="2" charset="2"/>
              <a:buChar char="Ø"/>
            </a:pPr>
            <a:r>
              <a:rPr lang="es-ES" dirty="0"/>
              <a:t>Asegurar que el mensaje no ha sido alterado, ni maliciosa ni inintencionadamente, durante su transmisión. El mensaje llegó tal y como se envío. (integridad ). </a:t>
            </a:r>
          </a:p>
          <a:p>
            <a:pPr marL="627063" indent="-285750">
              <a:buFont typeface="Wingdings" panose="05000000000000000000" pitchFamily="2" charset="2"/>
              <a:buChar char="Ø"/>
            </a:pPr>
            <a:r>
              <a:rPr lang="es-ES" dirty="0"/>
              <a:t>Asegurar que el mensaje no es el reenvió de uno previamente emitido e interceptado. (no reenvío).</a:t>
            </a:r>
          </a:p>
          <a:p>
            <a:pPr marL="627063" indent="-285750">
              <a:buFont typeface="Wingdings" panose="05000000000000000000" pitchFamily="2" charset="2"/>
              <a:buChar char="Ø"/>
            </a:pPr>
            <a:r>
              <a:rPr lang="es-ES" dirty="0"/>
              <a:t>Asegurar que el emisor es quién dice que es. (autenticidad). </a:t>
            </a:r>
          </a:p>
          <a:p>
            <a:pPr marL="627063" indent="-285750">
              <a:buFont typeface="Wingdings" panose="05000000000000000000" pitchFamily="2" charset="2"/>
              <a:buChar char="Ø"/>
            </a:pPr>
            <a:endParaRPr lang="es-ES" dirty="0"/>
          </a:p>
          <a:p>
            <a:r>
              <a:rPr lang="es-ES" dirty="0"/>
              <a:t>	De hecho la autentificación puede usarse en conjunción con el cifrado o en solitario:</a:t>
            </a:r>
          </a:p>
          <a:p>
            <a:pPr marL="627063" indent="-285750">
              <a:buFont typeface="Arial" panose="020B0604020202020204" pitchFamily="34" charset="0"/>
              <a:buChar char="•"/>
            </a:pPr>
            <a:r>
              <a:rPr lang="es-ES" dirty="0"/>
              <a:t>En solitario se trata de autentificar el texto en claro. </a:t>
            </a:r>
          </a:p>
          <a:p>
            <a:pPr marL="627063" indent="-285750">
              <a:buFont typeface="Arial" panose="020B0604020202020204" pitchFamily="34" charset="0"/>
              <a:buChar char="•"/>
            </a:pPr>
            <a:r>
              <a:rPr lang="es-ES" dirty="0"/>
              <a:t>En combinación se autentifica el texto cifrado. </a:t>
            </a:r>
          </a:p>
        </p:txBody>
      </p:sp>
    </p:spTree>
    <p:extLst>
      <p:ext uri="{BB962C8B-B14F-4D97-AF65-F5344CB8AC3E}">
        <p14:creationId xmlns:p14="http://schemas.microsoft.com/office/powerpoint/2010/main" val="35743259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950996" y="2046515"/>
            <a:ext cx="6097772" cy="2031325"/>
          </a:xfrm>
          <a:prstGeom prst="rect">
            <a:avLst/>
          </a:prstGeom>
          <a:noFill/>
        </p:spPr>
        <p:txBody>
          <a:bodyPr wrap="square">
            <a:spAutoFit/>
          </a:bodyPr>
          <a:lstStyle/>
          <a:p>
            <a:pPr algn="l"/>
            <a:r>
              <a:rPr lang="es-ES" sz="1800" b="0" i="0" u="none" strike="noStrike" baseline="0" dirty="0">
                <a:latin typeface="ArialMT"/>
              </a:rPr>
              <a:t>Orígenes de la Criptografía</a:t>
            </a:r>
          </a:p>
          <a:p>
            <a:pPr marL="400050" indent="-400050" algn="l">
              <a:buFont typeface="Wingdings" panose="05000000000000000000" pitchFamily="2" charset="2"/>
              <a:buChar char="v"/>
            </a:pPr>
            <a:r>
              <a:rPr lang="es-ES" sz="1800" b="0" i="0" u="none" strike="noStrike" baseline="0" dirty="0">
                <a:latin typeface="ArialMT"/>
              </a:rPr>
              <a:t>Los carteros en el Imperio romano</a:t>
            </a:r>
          </a:p>
          <a:p>
            <a:pPr marL="400050" indent="-400050" algn="l">
              <a:buFont typeface="Wingdings" panose="05000000000000000000" pitchFamily="2" charset="2"/>
              <a:buChar char="v"/>
            </a:pPr>
            <a:r>
              <a:rPr lang="es-ES" sz="1800" b="0" i="0" u="none" strike="noStrike" baseline="0" dirty="0">
                <a:latin typeface="ArialMT"/>
              </a:rPr>
              <a:t>La criptografía como cuestión de estado (II GM): NSA</a:t>
            </a:r>
          </a:p>
          <a:p>
            <a:pPr marL="400050" indent="-400050" algn="l">
              <a:buFont typeface="Wingdings" panose="05000000000000000000" pitchFamily="2" charset="2"/>
              <a:buChar char="v"/>
            </a:pPr>
            <a:r>
              <a:rPr lang="es-ES" sz="1800" b="0" i="0" u="none" strike="noStrike" baseline="0" dirty="0">
                <a:latin typeface="ArialMT"/>
              </a:rPr>
              <a:t>La máquina Enigma</a:t>
            </a:r>
          </a:p>
          <a:p>
            <a:pPr marL="400050" indent="-400050" algn="l">
              <a:buFont typeface="Wingdings" panose="05000000000000000000" pitchFamily="2" charset="2"/>
              <a:buChar char="v"/>
            </a:pPr>
            <a:r>
              <a:rPr lang="es-ES" sz="1800" b="0" i="0" u="none" strike="noStrike" baseline="0" dirty="0">
                <a:latin typeface="ArialMT"/>
              </a:rPr>
              <a:t>La criptografía vital para la privacidad humana</a:t>
            </a:r>
          </a:p>
          <a:p>
            <a:pPr marL="857250" lvl="1" indent="-400050">
              <a:buFont typeface="+mj-lt"/>
              <a:buAutoNum type="alphaLcParenR"/>
            </a:pPr>
            <a:r>
              <a:rPr lang="es-ES" b="0" i="0" u="none" strike="noStrike" baseline="0" dirty="0">
                <a:latin typeface="ArialMT"/>
              </a:rPr>
              <a:t>Información, libertad, privacidad y dinero anónimo</a:t>
            </a:r>
          </a:p>
          <a:p>
            <a:pPr marL="857250" lvl="1" indent="-400050">
              <a:buFont typeface="+mj-lt"/>
              <a:buAutoNum type="alphaLcParenR"/>
            </a:pPr>
            <a:r>
              <a:rPr lang="es-ES" b="0" i="0" u="none" strike="noStrike" baseline="0" dirty="0">
                <a:latin typeface="ArialMT"/>
              </a:rPr>
              <a:t>En un mundo cada vez más digitalizado</a:t>
            </a:r>
            <a:endParaRPr lang="es-ES" dirty="0"/>
          </a:p>
        </p:txBody>
      </p:sp>
      <p:pic>
        <p:nvPicPr>
          <p:cNvPr id="10" name="Picture 9">
            <a:extLst>
              <a:ext uri="{FF2B5EF4-FFF2-40B4-BE49-F238E27FC236}">
                <a16:creationId xmlns:a16="http://schemas.microsoft.com/office/drawing/2014/main" id="{1CA9C5D8-53E1-459E-BB16-97D3E59CC75B}"/>
              </a:ext>
            </a:extLst>
          </p:cNvPr>
          <p:cNvPicPr>
            <a:picLocks noChangeAspect="1"/>
          </p:cNvPicPr>
          <p:nvPr/>
        </p:nvPicPr>
        <p:blipFill>
          <a:blip r:embed="rId3"/>
          <a:stretch>
            <a:fillRect/>
          </a:stretch>
        </p:blipFill>
        <p:spPr>
          <a:xfrm>
            <a:off x="7182414" y="1208199"/>
            <a:ext cx="4610743" cy="5344271"/>
          </a:xfrm>
          <a:prstGeom prst="rect">
            <a:avLst/>
          </a:prstGeom>
        </p:spPr>
      </p:pic>
      <p:sp>
        <p:nvSpPr>
          <p:cNvPr id="12" name="TextBox 11">
            <a:extLst>
              <a:ext uri="{FF2B5EF4-FFF2-40B4-BE49-F238E27FC236}">
                <a16:creationId xmlns:a16="http://schemas.microsoft.com/office/drawing/2014/main" id="{432BFED8-DBA0-4576-903A-2C0721CDDF27}"/>
              </a:ext>
            </a:extLst>
          </p:cNvPr>
          <p:cNvSpPr txBox="1"/>
          <p:nvPr/>
        </p:nvSpPr>
        <p:spPr>
          <a:xfrm>
            <a:off x="1283881" y="4244146"/>
            <a:ext cx="6097772" cy="2308324"/>
          </a:xfrm>
          <a:prstGeom prst="rect">
            <a:avLst/>
          </a:prstGeom>
          <a:noFill/>
        </p:spPr>
        <p:txBody>
          <a:bodyPr wrap="square">
            <a:spAutoFit/>
          </a:bodyPr>
          <a:lstStyle/>
          <a:p>
            <a:r>
              <a:rPr lang="es-ES" dirty="0"/>
              <a:t>A partir de este momento se puede considerar que se comienzan a utilizar sistemáticamente los ordenadores para el cifrado de información y rotura de sistemas criptográficos. La criptología descansa sobre tres importantes campos teóricos:</a:t>
            </a:r>
          </a:p>
          <a:p>
            <a:pPr marL="285750" indent="-285750">
              <a:buFont typeface="Arial" panose="020B0604020202020204" pitchFamily="34" charset="0"/>
              <a:buChar char="•"/>
            </a:pPr>
            <a:r>
              <a:rPr lang="es-ES" dirty="0"/>
              <a:t>La teoría de la información</a:t>
            </a:r>
          </a:p>
          <a:p>
            <a:pPr marL="285750" indent="-285750">
              <a:buFont typeface="Arial" panose="020B0604020202020204" pitchFamily="34" charset="0"/>
              <a:buChar char="•"/>
            </a:pPr>
            <a:r>
              <a:rPr lang="es-ES" dirty="0"/>
              <a:t>La teoría de los números</a:t>
            </a:r>
          </a:p>
          <a:p>
            <a:pPr marL="285750" indent="-285750">
              <a:buFont typeface="Arial" panose="020B0604020202020204" pitchFamily="34" charset="0"/>
              <a:buChar char="•"/>
            </a:pPr>
            <a:r>
              <a:rPr lang="es-ES" dirty="0"/>
              <a:t>La teoría de la complejidad algorítmica. </a:t>
            </a:r>
          </a:p>
        </p:txBody>
      </p:sp>
    </p:spTree>
    <p:extLst>
      <p:ext uri="{BB962C8B-B14F-4D97-AF65-F5344CB8AC3E}">
        <p14:creationId xmlns:p14="http://schemas.microsoft.com/office/powerpoint/2010/main" val="781964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DF8561-542D-4007-9904-F0CF2B423F8F}"/>
              </a:ext>
            </a:extLst>
          </p:cNvPr>
          <p:cNvPicPr>
            <a:picLocks noChangeAspect="1"/>
          </p:cNvPicPr>
          <p:nvPr/>
        </p:nvPicPr>
        <p:blipFill>
          <a:blip r:embed="rId3"/>
          <a:stretch>
            <a:fillRect/>
          </a:stretch>
        </p:blipFill>
        <p:spPr>
          <a:xfrm>
            <a:off x="5445860" y="2046515"/>
            <a:ext cx="6382641" cy="4715533"/>
          </a:xfrm>
          <a:prstGeom prst="rect">
            <a:avLst/>
          </a:prstGeom>
        </p:spPr>
      </p:pic>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1195545" y="1876394"/>
            <a:ext cx="6097772" cy="1754326"/>
          </a:xfrm>
          <a:prstGeom prst="rect">
            <a:avLst/>
          </a:prstGeom>
          <a:noFill/>
        </p:spPr>
        <p:txBody>
          <a:bodyPr wrap="square">
            <a:spAutoFit/>
          </a:bodyPr>
          <a:lstStyle/>
          <a:p>
            <a:pPr algn="l"/>
            <a:r>
              <a:rPr lang="en-US" sz="1800" b="0" i="0" u="none" strike="noStrike" baseline="0" dirty="0">
                <a:latin typeface="ArialMT"/>
              </a:rPr>
              <a:t>Whitfield Diffie, Martin Hellman y Ralf Merkle (1976)</a:t>
            </a:r>
          </a:p>
          <a:p>
            <a:pPr marL="400050" indent="-400050" algn="l">
              <a:buFont typeface="Wingdings" panose="05000000000000000000" pitchFamily="2" charset="2"/>
              <a:buChar char="v"/>
            </a:pPr>
            <a:r>
              <a:rPr lang="es-ES" sz="1800" b="0" i="0" u="none" strike="noStrike" baseline="0" dirty="0">
                <a:latin typeface="ArialMT"/>
              </a:rPr>
              <a:t>“Code-</a:t>
            </a:r>
            <a:r>
              <a:rPr lang="es-ES" sz="1800" b="0" i="0" u="none" strike="noStrike" baseline="0" dirty="0" err="1">
                <a:latin typeface="ArialMT"/>
              </a:rPr>
              <a:t>breakers</a:t>
            </a:r>
            <a:r>
              <a:rPr lang="es-ES" sz="1800" b="0" i="0" u="none" strike="noStrike" baseline="0" dirty="0">
                <a:latin typeface="ArialMT"/>
              </a:rPr>
              <a:t>” (1967) de David Kahn</a:t>
            </a:r>
          </a:p>
          <a:p>
            <a:pPr marL="857250" lvl="1" indent="-400050">
              <a:buFont typeface="+mj-lt"/>
              <a:buAutoNum type="alphaLcParenR"/>
            </a:pPr>
            <a:r>
              <a:rPr lang="es-ES" b="1" i="0" u="none" strike="noStrike" baseline="0" dirty="0">
                <a:latin typeface="Arial-BoldMT"/>
              </a:rPr>
              <a:t>Concepto de criptografía de clave pública (firmas digitales)</a:t>
            </a:r>
          </a:p>
          <a:p>
            <a:pPr marL="857250" lvl="1" indent="-400050">
              <a:buFont typeface="+mj-lt"/>
              <a:buAutoNum type="alphaLcParenR"/>
            </a:pPr>
            <a:r>
              <a:rPr lang="es-ES" b="0" i="0" u="none" strike="noStrike" baseline="0" dirty="0">
                <a:latin typeface="ArialMT"/>
              </a:rPr>
              <a:t>y árboles de </a:t>
            </a:r>
            <a:r>
              <a:rPr lang="es-ES" b="0" i="0" u="none" strike="noStrike" baseline="0" dirty="0" err="1">
                <a:latin typeface="ArialMT"/>
              </a:rPr>
              <a:t>Merkle</a:t>
            </a:r>
            <a:endParaRPr lang="es-ES" b="0" i="0" u="none" strike="noStrike" baseline="0" dirty="0">
              <a:latin typeface="ArialMT"/>
            </a:endParaRPr>
          </a:p>
          <a:p>
            <a:pPr marL="857250" lvl="1" indent="-400050">
              <a:buFont typeface="+mj-lt"/>
              <a:buAutoNum type="alphaLcParenR"/>
            </a:pPr>
            <a:r>
              <a:rPr lang="es-ES" b="0" i="0" u="none" strike="noStrike" baseline="0" dirty="0">
                <a:latin typeface="ArialMT"/>
              </a:rPr>
              <a:t>Algoritmo </a:t>
            </a:r>
            <a:r>
              <a:rPr lang="es-ES" b="0" i="0" u="none" strike="noStrike" baseline="0" dirty="0" err="1">
                <a:latin typeface="ArialMT"/>
              </a:rPr>
              <a:t>Diffie</a:t>
            </a:r>
            <a:r>
              <a:rPr lang="es-ES" b="0" i="0" u="none" strike="noStrike" baseline="0" dirty="0">
                <a:latin typeface="ArialMT"/>
              </a:rPr>
              <a:t>-Hellman</a:t>
            </a:r>
            <a:endParaRPr lang="es-ES" dirty="0"/>
          </a:p>
        </p:txBody>
      </p:sp>
    </p:spTree>
    <p:extLst>
      <p:ext uri="{BB962C8B-B14F-4D97-AF65-F5344CB8AC3E}">
        <p14:creationId xmlns:p14="http://schemas.microsoft.com/office/powerpoint/2010/main" val="1511937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CAAB6070-81AB-4691-BFB0-8008F5BB7780}"/>
              </a:ext>
            </a:extLst>
          </p:cNvPr>
          <p:cNvSpPr txBox="1"/>
          <p:nvPr/>
        </p:nvSpPr>
        <p:spPr>
          <a:xfrm>
            <a:off x="1195545" y="1876394"/>
            <a:ext cx="9415748" cy="3416320"/>
          </a:xfrm>
          <a:prstGeom prst="rect">
            <a:avLst/>
          </a:prstGeom>
          <a:noFill/>
        </p:spPr>
        <p:txBody>
          <a:bodyPr wrap="square">
            <a:spAutoFit/>
          </a:bodyPr>
          <a:lstStyle/>
          <a:p>
            <a:pPr marL="285750" indent="-285750" algn="l">
              <a:buFont typeface="Wingdings" panose="05000000000000000000" pitchFamily="2" charset="2"/>
              <a:buChar char="v"/>
            </a:pPr>
            <a:r>
              <a:rPr lang="es-ES" sz="1800" b="1" i="0" u="none" strike="noStrike" baseline="0" dirty="0">
                <a:latin typeface="Arial-BoldMT"/>
              </a:rPr>
              <a:t>La ética del Hacker</a:t>
            </a:r>
          </a:p>
          <a:p>
            <a:pPr marL="627063" indent="-342900" algn="l">
              <a:buFont typeface="+mj-lt"/>
              <a:buAutoNum type="alphaLcParenR"/>
            </a:pPr>
            <a:r>
              <a:rPr lang="es-ES" sz="1800" b="0" i="0" u="none" strike="noStrike" baseline="0" dirty="0">
                <a:latin typeface="ArialMT"/>
              </a:rPr>
              <a:t>Acceso a los ordenadores y a todo lo que pueda enseñar alguna</a:t>
            </a:r>
          </a:p>
          <a:p>
            <a:pPr marL="627063" indent="-342900" algn="l">
              <a:buFont typeface="+mj-lt"/>
              <a:buAutoNum type="alphaLcParenR"/>
            </a:pPr>
            <a:r>
              <a:rPr lang="es-ES" sz="1800" b="0" i="0" u="none" strike="noStrike" baseline="0" dirty="0">
                <a:latin typeface="ArialMT"/>
              </a:rPr>
              <a:t>cosa sobre cómo funciona el mundo debe ser ilimitado y total</a:t>
            </a:r>
          </a:p>
          <a:p>
            <a:pPr marL="627063" indent="-342900" algn="l">
              <a:buFont typeface="+mj-lt"/>
              <a:buAutoNum type="alphaLcParenR"/>
            </a:pPr>
            <a:r>
              <a:rPr lang="es-ES" sz="1800" b="0" i="0" u="none" strike="noStrike" baseline="0" dirty="0">
                <a:latin typeface="ArialMT"/>
              </a:rPr>
              <a:t>Toda la información debe ser libre</a:t>
            </a:r>
          </a:p>
          <a:p>
            <a:pPr marL="627063" indent="-342900" algn="l">
              <a:buFont typeface="+mj-lt"/>
              <a:buAutoNum type="alphaLcParenR"/>
            </a:pPr>
            <a:r>
              <a:rPr lang="es-ES" sz="1800" b="0" i="0" u="none" strike="noStrike" baseline="0" dirty="0">
                <a:latin typeface="ArialMT"/>
              </a:rPr>
              <a:t>Desconfía de la Autoridad. Promueve la descentralización (y la no</a:t>
            </a:r>
          </a:p>
          <a:p>
            <a:pPr marL="627063" indent="-342900" algn="l">
              <a:buFont typeface="+mj-lt"/>
              <a:buAutoNum type="alphaLcParenR"/>
            </a:pPr>
            <a:r>
              <a:rPr lang="es-ES" sz="1800" b="0" i="0" u="none" strike="noStrike" baseline="0" dirty="0">
                <a:latin typeface="ArialMT"/>
              </a:rPr>
              <a:t>violencia)</a:t>
            </a:r>
          </a:p>
          <a:p>
            <a:pPr marL="627063" indent="-342900" algn="l">
              <a:buFont typeface="+mj-lt"/>
              <a:buAutoNum type="alphaLcParenR"/>
            </a:pPr>
            <a:r>
              <a:rPr lang="es-ES" sz="1800" b="0" i="0" u="none" strike="noStrike" baseline="0" dirty="0">
                <a:latin typeface="ArialMT"/>
              </a:rPr>
              <a:t>Los hackers deben ser juzgados por su hacking, no por sus títulos,</a:t>
            </a:r>
          </a:p>
          <a:p>
            <a:pPr marL="627063" indent="-342900" algn="l">
              <a:buFont typeface="+mj-lt"/>
              <a:buAutoNum type="alphaLcParenR"/>
            </a:pPr>
            <a:r>
              <a:rPr lang="es-ES" sz="1800" b="0" i="0" u="none" strike="noStrike" baseline="0" dirty="0">
                <a:latin typeface="ArialMT"/>
              </a:rPr>
              <a:t>edad, raza o posición</a:t>
            </a:r>
          </a:p>
          <a:p>
            <a:pPr marL="627063" indent="-342900" algn="l">
              <a:buFont typeface="+mj-lt"/>
              <a:buAutoNum type="alphaLcParenR"/>
            </a:pPr>
            <a:r>
              <a:rPr lang="es-ES" sz="1800" b="0" i="0" u="none" strike="noStrike" baseline="0" dirty="0">
                <a:latin typeface="ArialMT"/>
              </a:rPr>
              <a:t>Puedes crear arte y belleza en una computadora</a:t>
            </a:r>
          </a:p>
          <a:p>
            <a:pPr marL="627063" indent="-342900" algn="l">
              <a:buFont typeface="+mj-lt"/>
              <a:buAutoNum type="alphaLcParenR"/>
            </a:pPr>
            <a:r>
              <a:rPr lang="es-ES" sz="1800" b="0" i="0" u="none" strike="noStrike" baseline="0" dirty="0">
                <a:latin typeface="ArialMT"/>
              </a:rPr>
              <a:t>Las computadoras pueden cambiar tu vida para mejor</a:t>
            </a:r>
          </a:p>
          <a:p>
            <a:pPr marL="285750" indent="-285750" algn="l">
              <a:buFont typeface="Wingdings" panose="05000000000000000000" pitchFamily="2" charset="2"/>
              <a:buChar char="v"/>
            </a:pPr>
            <a:r>
              <a:rPr lang="es-ES" sz="1800" b="0" i="0" u="none" strike="noStrike" baseline="0" dirty="0">
                <a:latin typeface="ArialMT"/>
              </a:rPr>
              <a:t>The Mentor: “</a:t>
            </a:r>
            <a:r>
              <a:rPr lang="es-ES" sz="1800" b="0" i="1" u="none" strike="noStrike" baseline="0" dirty="0">
                <a:latin typeface="Arial-ItalicMT"/>
              </a:rPr>
              <a:t>La conciencia de un hacker” (1986). “Sí, soy un criminal. Mi crimen es la curiosidad</a:t>
            </a:r>
            <a:r>
              <a:rPr lang="es-ES" sz="1800" b="0" i="0" u="none" strike="noStrike" baseline="0" dirty="0">
                <a:latin typeface="ArialMT"/>
              </a:rPr>
              <a:t>”</a:t>
            </a:r>
            <a:endParaRPr lang="es-ES" dirty="0"/>
          </a:p>
        </p:txBody>
      </p:sp>
    </p:spTree>
    <p:extLst>
      <p:ext uri="{BB962C8B-B14F-4D97-AF65-F5344CB8AC3E}">
        <p14:creationId xmlns:p14="http://schemas.microsoft.com/office/powerpoint/2010/main" val="2742217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8" name="TextBox 7">
            <a:extLst>
              <a:ext uri="{FF2B5EF4-FFF2-40B4-BE49-F238E27FC236}">
                <a16:creationId xmlns:a16="http://schemas.microsoft.com/office/drawing/2014/main" id="{66C11CD7-9DC6-4B16-A821-50A815DE3E61}"/>
              </a:ext>
            </a:extLst>
          </p:cNvPr>
          <p:cNvSpPr txBox="1"/>
          <p:nvPr/>
        </p:nvSpPr>
        <p:spPr>
          <a:xfrm>
            <a:off x="1868672" y="1854576"/>
            <a:ext cx="5691077" cy="2308324"/>
          </a:xfrm>
          <a:prstGeom prst="rect">
            <a:avLst/>
          </a:prstGeom>
          <a:noFill/>
        </p:spPr>
        <p:txBody>
          <a:bodyPr wrap="square">
            <a:spAutoFit/>
          </a:bodyPr>
          <a:lstStyle/>
          <a:p>
            <a:pPr marL="285750" indent="-285750" algn="l">
              <a:buFont typeface="Wingdings" panose="05000000000000000000" pitchFamily="2" charset="2"/>
              <a:buChar char="v"/>
            </a:pPr>
            <a:r>
              <a:rPr lang="es-ES" sz="1800" b="0" i="0" u="none" strike="noStrike" baseline="0" dirty="0" err="1">
                <a:latin typeface="ArialMT"/>
              </a:rPr>
              <a:t>Cypherpunks</a:t>
            </a:r>
            <a:r>
              <a:rPr lang="es-ES" sz="1800" b="0" i="0" u="none" strike="noStrike" baseline="0" dirty="0">
                <a:latin typeface="ArialMT"/>
              </a:rPr>
              <a:t>: Origen y motivaciones</a:t>
            </a:r>
          </a:p>
          <a:p>
            <a:pPr marL="989013" indent="-342900" algn="l">
              <a:buFont typeface="+mj-lt"/>
              <a:buAutoNum type="alphaLcParenR"/>
            </a:pPr>
            <a:r>
              <a:rPr lang="en-US" sz="1800" b="0" i="0" u="none" strike="noStrike" baseline="0" dirty="0">
                <a:latin typeface="ArialMT"/>
              </a:rPr>
              <a:t>Atkins, Graff, Leyland y </a:t>
            </a:r>
            <a:r>
              <a:rPr lang="en-US" sz="1800" b="0" i="0" u="none" strike="noStrike" baseline="0" dirty="0" err="1">
                <a:latin typeface="ArialMT"/>
              </a:rPr>
              <a:t>Lenstra</a:t>
            </a:r>
            <a:r>
              <a:rPr lang="en-US" sz="1800" b="0" i="0" u="none" strike="noStrike" baseline="0" dirty="0">
                <a:latin typeface="ArialMT"/>
              </a:rPr>
              <a:t> (1993): THE MAGIC WORDS ARE </a:t>
            </a:r>
            <a:r>
              <a:rPr lang="es-ES" sz="1800" b="0" i="0" u="none" strike="noStrike" baseline="0" dirty="0">
                <a:latin typeface="ArialMT"/>
              </a:rPr>
              <a:t>SQUEAMISH OSSIFRAGE</a:t>
            </a:r>
          </a:p>
          <a:p>
            <a:pPr marL="989013" indent="-342900" algn="l">
              <a:buFont typeface="+mj-lt"/>
              <a:buAutoNum type="alphaLcParenR"/>
            </a:pPr>
            <a:r>
              <a:rPr lang="es-ES" sz="1800" b="1" i="0" u="none" strike="noStrike" baseline="0" dirty="0">
                <a:latin typeface="Arial-BoldMT"/>
              </a:rPr>
              <a:t>Hal </a:t>
            </a:r>
            <a:r>
              <a:rPr lang="es-ES" sz="1800" b="1" i="0" u="none" strike="noStrike" baseline="0" dirty="0" err="1">
                <a:latin typeface="Arial-BoldMT"/>
              </a:rPr>
              <a:t>Finney</a:t>
            </a:r>
            <a:r>
              <a:rPr lang="es-ES" sz="1800" b="1" i="0" u="none" strike="noStrike" baseline="0" dirty="0">
                <a:latin typeface="Arial-BoldMT"/>
              </a:rPr>
              <a:t>, Adam Back </a:t>
            </a:r>
            <a:r>
              <a:rPr lang="es-ES" sz="1800" b="0" i="0" u="none" strike="noStrike" baseline="0" dirty="0">
                <a:latin typeface="ArialMT"/>
              </a:rPr>
              <a:t>y el hackeo del navegador Netscape: encriptación de 40-bit internacional frente a los 128-bit en EE.UU (1993)</a:t>
            </a:r>
            <a:endParaRPr lang="es-ES" dirty="0"/>
          </a:p>
        </p:txBody>
      </p:sp>
      <p:pic>
        <p:nvPicPr>
          <p:cNvPr id="4" name="Picture 3">
            <a:extLst>
              <a:ext uri="{FF2B5EF4-FFF2-40B4-BE49-F238E27FC236}">
                <a16:creationId xmlns:a16="http://schemas.microsoft.com/office/drawing/2014/main" id="{46AE1F34-1E64-4CEC-9646-0FD6B05A30A1}"/>
              </a:ext>
            </a:extLst>
          </p:cNvPr>
          <p:cNvPicPr>
            <a:picLocks noChangeAspect="1"/>
          </p:cNvPicPr>
          <p:nvPr/>
        </p:nvPicPr>
        <p:blipFill>
          <a:blip r:embed="rId3"/>
          <a:stretch>
            <a:fillRect/>
          </a:stretch>
        </p:blipFill>
        <p:spPr>
          <a:xfrm>
            <a:off x="7775058" y="3503215"/>
            <a:ext cx="4012905" cy="2730675"/>
          </a:xfrm>
          <a:prstGeom prst="rect">
            <a:avLst/>
          </a:prstGeom>
        </p:spPr>
      </p:pic>
    </p:spTree>
    <p:extLst>
      <p:ext uri="{BB962C8B-B14F-4D97-AF65-F5344CB8AC3E}">
        <p14:creationId xmlns:p14="http://schemas.microsoft.com/office/powerpoint/2010/main" val="440588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n-US" b="1" dirty="0"/>
              <a:t>Historia de la </a:t>
            </a:r>
            <a:r>
              <a:rPr lang="es-ES" b="1" dirty="0"/>
              <a:t>criptografía</a:t>
            </a:r>
          </a:p>
        </p:txBody>
      </p:sp>
      <p:sp>
        <p:nvSpPr>
          <p:cNvPr id="9" name="TextBox 8">
            <a:extLst>
              <a:ext uri="{FF2B5EF4-FFF2-40B4-BE49-F238E27FC236}">
                <a16:creationId xmlns:a16="http://schemas.microsoft.com/office/drawing/2014/main" id="{2B74B8C6-EB1E-4D3F-86A4-37B676C24155}"/>
              </a:ext>
            </a:extLst>
          </p:cNvPr>
          <p:cNvSpPr txBox="1"/>
          <p:nvPr/>
        </p:nvSpPr>
        <p:spPr>
          <a:xfrm>
            <a:off x="1560328" y="1882883"/>
            <a:ext cx="9944284" cy="4524315"/>
          </a:xfrm>
          <a:prstGeom prst="rect">
            <a:avLst/>
          </a:prstGeom>
          <a:noFill/>
        </p:spPr>
        <p:txBody>
          <a:bodyPr wrap="square">
            <a:spAutoFit/>
          </a:bodyPr>
          <a:lstStyle/>
          <a:p>
            <a:r>
              <a:rPr lang="es-ES" dirty="0"/>
              <a:t>Destacaré tan solo que la seguridad de los sistemas criptográficos descansa sobre dos conceptos fundamentales, como son la difusión y la confusión. </a:t>
            </a:r>
          </a:p>
          <a:p>
            <a:r>
              <a:rPr lang="es-ES" dirty="0"/>
              <a:t>El propósito de la difusión de la información es distribuir las propiedades estadísticas de los mensajes en claro, sobre todo el texto cifrado. Esto se puede conseguir de varias formas, por ejemplo: </a:t>
            </a:r>
          </a:p>
          <a:p>
            <a:pPr marL="285750" indent="-285750">
              <a:buFont typeface="Arial" panose="020B0604020202020204" pitchFamily="34" charset="0"/>
              <a:buChar char="•"/>
            </a:pPr>
            <a:r>
              <a:rPr lang="es-ES" dirty="0"/>
              <a:t>Haciendo que se altere la posición de los caracteres mediante cifrados por transposición. </a:t>
            </a:r>
          </a:p>
          <a:p>
            <a:pPr marL="285750" indent="-285750">
              <a:buFont typeface="Arial" panose="020B0604020202020204" pitchFamily="34" charset="0"/>
              <a:buChar char="•"/>
            </a:pPr>
            <a:r>
              <a:rPr lang="es-ES" dirty="0"/>
              <a:t>Haciendo que cada carácter del texto cifrado dependa de tantos caracteres del mensaje como sea posible.</a:t>
            </a:r>
          </a:p>
          <a:p>
            <a:r>
              <a:rPr lang="es-ES" dirty="0"/>
              <a:t>El propósito de la confusión es establecer una relación lo más compleja posible entre la clave y el texto cifrado. De este modo, un criptoanalista no podrá deducir información acerca de la clave mediante un estudio del texto cifrado. Esta propiedad puede conseguirse por ejemplo mediante la aplicación de sustituciones. </a:t>
            </a:r>
          </a:p>
          <a:p>
            <a:r>
              <a:rPr lang="es-ES" dirty="0"/>
              <a:t>Ambas técnicas, la difusión y la confusión, por separado, proporcionan fortaleza a los criptosistemas, </a:t>
            </a:r>
            <a:r>
              <a:rPr lang="es-ES" b="1" dirty="0"/>
              <a:t>sin embargo utilizadas conjuntamente pueden dar lugar a sistemas muy difíciles de atacar.</a:t>
            </a:r>
          </a:p>
        </p:txBody>
      </p:sp>
    </p:spTree>
    <p:extLst>
      <p:ext uri="{BB962C8B-B14F-4D97-AF65-F5344CB8AC3E}">
        <p14:creationId xmlns:p14="http://schemas.microsoft.com/office/powerpoint/2010/main" val="1902223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Fundamentos de criptografía</a:t>
            </a:r>
            <a:endParaRPr lang="en-US" sz="3200" dirty="0">
              <a:solidFill>
                <a:srgbClr val="002060"/>
              </a:solidFill>
            </a:endParaRPr>
          </a:p>
        </p:txBody>
      </p:sp>
      <p:sp>
        <p:nvSpPr>
          <p:cNvPr id="7" name="TextBox 6">
            <a:extLst>
              <a:ext uri="{FF2B5EF4-FFF2-40B4-BE49-F238E27FC236}">
                <a16:creationId xmlns:a16="http://schemas.microsoft.com/office/drawing/2014/main" id="{EC8A91B3-2D9E-4B64-ABC0-D42EB9464055}"/>
              </a:ext>
            </a:extLst>
          </p:cNvPr>
          <p:cNvSpPr txBox="1"/>
          <p:nvPr/>
        </p:nvSpPr>
        <p:spPr>
          <a:xfrm>
            <a:off x="2081323" y="1208199"/>
            <a:ext cx="6097772" cy="369332"/>
          </a:xfrm>
          <a:prstGeom prst="rect">
            <a:avLst/>
          </a:prstGeom>
          <a:noFill/>
        </p:spPr>
        <p:txBody>
          <a:bodyPr wrap="square">
            <a:spAutoFit/>
          </a:bodyPr>
          <a:lstStyle/>
          <a:p>
            <a:r>
              <a:rPr lang="es-ES" b="1" dirty="0"/>
              <a:t>Tipos de ataques</a:t>
            </a:r>
          </a:p>
        </p:txBody>
      </p:sp>
      <p:sp>
        <p:nvSpPr>
          <p:cNvPr id="8" name="TextBox 7">
            <a:extLst>
              <a:ext uri="{FF2B5EF4-FFF2-40B4-BE49-F238E27FC236}">
                <a16:creationId xmlns:a16="http://schemas.microsoft.com/office/drawing/2014/main" id="{854B5742-66EE-4216-9645-164925BD6909}"/>
              </a:ext>
            </a:extLst>
          </p:cNvPr>
          <p:cNvSpPr txBox="1"/>
          <p:nvPr/>
        </p:nvSpPr>
        <p:spPr>
          <a:xfrm>
            <a:off x="2262075" y="1740701"/>
            <a:ext cx="8274789" cy="3970318"/>
          </a:xfrm>
          <a:prstGeom prst="rect">
            <a:avLst/>
          </a:prstGeom>
          <a:noFill/>
        </p:spPr>
        <p:txBody>
          <a:bodyPr wrap="square">
            <a:spAutoFit/>
          </a:bodyPr>
          <a:lstStyle/>
          <a:p>
            <a:r>
              <a:rPr lang="es-ES" dirty="0"/>
              <a:t>Existen tres técnicas fundamentales utilizadas por los criptoanalistas para atacar un criptosistema, aunque casi siempre se utilizan combinaciones de ellas. En general las modernas técnicas de criptoanálisis suponen unos conocimientos matemáticos avanzados y utilizan mecanismos estadísticos, software y hardware muy sofisticados y en ocasiones muy caros. </a:t>
            </a:r>
          </a:p>
          <a:p>
            <a:pPr marL="285750" indent="-285750">
              <a:buFont typeface="Wingdings" panose="05000000000000000000" pitchFamily="2" charset="2"/>
              <a:buChar char="Ø"/>
            </a:pPr>
            <a:r>
              <a:rPr lang="es-ES" dirty="0"/>
              <a:t>Ataque a partir sólo del texto cifrado.</a:t>
            </a:r>
          </a:p>
          <a:p>
            <a:pPr marL="285750" indent="-285750">
              <a:buFont typeface="Wingdings" panose="05000000000000000000" pitchFamily="2" charset="2"/>
              <a:buChar char="Ø"/>
            </a:pPr>
            <a:r>
              <a:rPr lang="es-ES" dirty="0"/>
              <a:t>Ataque a partir de algún mensaje conocido</a:t>
            </a:r>
          </a:p>
          <a:p>
            <a:pPr marL="285750" indent="-285750">
              <a:buFont typeface="Wingdings" panose="05000000000000000000" pitchFamily="2" charset="2"/>
              <a:buChar char="Ø"/>
            </a:pPr>
            <a:r>
              <a:rPr lang="es-ES" dirty="0"/>
              <a:t>Ataque por elección de mensaje. </a:t>
            </a:r>
          </a:p>
          <a:p>
            <a:pPr marL="361950"/>
            <a:r>
              <a:rPr lang="es-ES" dirty="0"/>
              <a:t>     Un ejemplo de este tipo de ataque es el ataque mediante diccionario a las contraseñas cifradas de un sistema UNIX. El criptoanalista dispone de los textos cifrados y cifra toda una serie de textos en claro hasta encontrar uno que coincida con alguno de los cifrados. </a:t>
            </a:r>
          </a:p>
        </p:txBody>
      </p:sp>
    </p:spTree>
    <p:extLst>
      <p:ext uri="{BB962C8B-B14F-4D97-AF65-F5344CB8AC3E}">
        <p14:creationId xmlns:p14="http://schemas.microsoft.com/office/powerpoint/2010/main" val="2211084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299" y="1723068"/>
            <a:ext cx="9696007" cy="4762791"/>
          </a:xfrm>
        </p:spPr>
        <p:txBody>
          <a:bodyPr>
            <a:normAutofit/>
          </a:bodyPr>
          <a:lstStyle/>
          <a:p>
            <a:pPr algn="just"/>
            <a:r>
              <a:rPr lang="es-ES" b="1" i="0" dirty="0">
                <a:solidFill>
                  <a:srgbClr val="333333"/>
                </a:solidFill>
                <a:effectLst/>
                <a:latin typeface="Source Sans Pro" panose="020B0503030403020204" pitchFamily="34" charset="0"/>
              </a:rPr>
              <a:t>Firma electrónica</a:t>
            </a:r>
            <a:r>
              <a:rPr lang="es-ES" b="0" i="0" dirty="0">
                <a:solidFill>
                  <a:srgbClr val="333333"/>
                </a:solidFill>
                <a:effectLst/>
                <a:latin typeface="Source Sans Pro" panose="020B0503030403020204" pitchFamily="34" charset="0"/>
              </a:rPr>
              <a:t> es el “conjunto de datos en forma electrónica, consignados junto a otros o asociados con ellos, que pueden ser utilizados como medios de identificación del firmante”, según la Ley 59/2003. Cuando hablamos de firma electrónica, estamos ante un </a:t>
            </a:r>
            <a:r>
              <a:rPr lang="es-ES" b="1" i="0" dirty="0">
                <a:solidFill>
                  <a:srgbClr val="333333"/>
                </a:solidFill>
                <a:effectLst/>
                <a:latin typeface="Source Sans Pro" panose="020B0503030403020204" pitchFamily="34" charset="0"/>
              </a:rPr>
              <a:t>concepto jurídico</a:t>
            </a:r>
            <a:r>
              <a:rPr lang="es-ES" b="0" i="0" dirty="0">
                <a:solidFill>
                  <a:srgbClr val="333333"/>
                </a:solidFill>
                <a:effectLst/>
                <a:latin typeface="Source Sans Pro" panose="020B0503030403020204" pitchFamily="34" charset="0"/>
              </a:rPr>
              <a:t>, es un método de identificación, como lo es la firma manuscrita, que puede utilizar varios medios electrónicos, como un lápiz electrónico o una firma digital.</a:t>
            </a:r>
          </a:p>
          <a:p>
            <a:pPr marL="0" indent="0" algn="just">
              <a:buNone/>
            </a:pPr>
            <a:r>
              <a:rPr lang="es-ES" b="0" i="0" dirty="0">
                <a:solidFill>
                  <a:srgbClr val="333333"/>
                </a:solidFill>
                <a:effectLst/>
                <a:latin typeface="Source Sans Pro" panose="020B0503030403020204" pitchFamily="34" charset="0"/>
              </a:rPr>
              <a:t>Por tanto, la </a:t>
            </a:r>
            <a:r>
              <a:rPr lang="es-ES" b="0" i="0" u="sng" dirty="0">
                <a:solidFill>
                  <a:srgbClr val="63AEE8"/>
                </a:solidFill>
                <a:effectLst/>
                <a:latin typeface="Source Sans Pro" panose="020B0503030403020204" pitchFamily="34" charset="0"/>
                <a:hlinkClick r:id="rId3"/>
              </a:rPr>
              <a:t>firma electrónica</a:t>
            </a:r>
            <a:r>
              <a:rPr lang="es-ES" b="0" i="0" dirty="0">
                <a:solidFill>
                  <a:srgbClr val="333333"/>
                </a:solidFill>
                <a:effectLst/>
                <a:latin typeface="Source Sans Pro" panose="020B0503030403020204" pitchFamily="34" charset="0"/>
              </a:rPr>
              <a:t> implica que una persona verifica una determinada acción a través de cualquier medio electrónico, quedando un registro de fecha y hora de la firma.</a:t>
            </a:r>
          </a:p>
          <a:p>
            <a:pPr algn="just"/>
            <a:r>
              <a:rPr lang="es-ES" b="0" i="0" dirty="0">
                <a:solidFill>
                  <a:srgbClr val="333333"/>
                </a:solidFill>
                <a:effectLst/>
                <a:latin typeface="Source Sans Pro" panose="020B0503030403020204" pitchFamily="34" charset="0"/>
              </a:rPr>
              <a:t>La </a:t>
            </a:r>
            <a:r>
              <a:rPr lang="es-ES" b="1" i="0" dirty="0">
                <a:solidFill>
                  <a:srgbClr val="333333"/>
                </a:solidFill>
                <a:effectLst/>
                <a:latin typeface="Source Sans Pro" panose="020B0503030403020204" pitchFamily="34" charset="0"/>
              </a:rPr>
              <a:t>firma digital</a:t>
            </a:r>
            <a:r>
              <a:rPr lang="es-ES" b="0" i="0" dirty="0">
                <a:solidFill>
                  <a:srgbClr val="333333"/>
                </a:solidFill>
                <a:effectLst/>
                <a:latin typeface="Source Sans Pro" panose="020B0503030403020204" pitchFamily="34" charset="0"/>
              </a:rPr>
              <a:t> son una serie de caracteres que se añaden al final de un documento o cuerpo de un mensaje, y que pretende informar, dar fe o mostrar validez y seguridad. Con la firma digital se identifica la persona que emite el mensaje, la veracidad </a:t>
            </a:r>
            <a:r>
              <a:rPr lang="es-ES" b="0" i="1" dirty="0">
                <a:solidFill>
                  <a:srgbClr val="333333"/>
                </a:solidFill>
                <a:effectLst/>
                <a:latin typeface="Source Sans Pro" panose="020B0503030403020204" pitchFamily="34" charset="0"/>
              </a:rPr>
              <a:t>de que el documento no se ha modificado con respeto al emitido originalmente y no se puede negar haberlo firmado</a:t>
            </a:r>
            <a:r>
              <a:rPr lang="es-ES" b="0" i="0" dirty="0">
                <a:solidFill>
                  <a:srgbClr val="333333"/>
                </a:solidFill>
                <a:effectLst/>
                <a:latin typeface="Source Sans Pro" panose="020B0503030403020204" pitchFamily="34" charset="0"/>
              </a:rPr>
              <a:t>.</a:t>
            </a:r>
          </a:p>
          <a:p>
            <a:pPr marL="0" indent="0" algn="just">
              <a:buNone/>
            </a:pPr>
            <a:r>
              <a:rPr lang="es-ES" b="0" i="0" dirty="0">
                <a:solidFill>
                  <a:srgbClr val="333333"/>
                </a:solidFill>
                <a:effectLst/>
                <a:latin typeface="Source Sans Pro" panose="020B0503030403020204" pitchFamily="34" charset="0"/>
              </a:rPr>
              <a:t>La </a:t>
            </a:r>
            <a:r>
              <a:rPr lang="es-ES" b="0" i="0" u="sng" dirty="0">
                <a:solidFill>
                  <a:srgbClr val="63AEE8"/>
                </a:solidFill>
                <a:effectLst/>
                <a:latin typeface="Source Sans Pro" panose="020B0503030403020204" pitchFamily="34" charset="0"/>
                <a:hlinkClick r:id="rId4"/>
              </a:rPr>
              <a:t>firma digital</a:t>
            </a:r>
            <a:r>
              <a:rPr lang="es-ES" b="0" i="0" dirty="0">
                <a:solidFill>
                  <a:srgbClr val="333333"/>
                </a:solidFill>
                <a:effectLst/>
                <a:latin typeface="Source Sans Pro" panose="020B0503030403020204" pitchFamily="34" charset="0"/>
              </a:rPr>
              <a:t> implica que existe un certificado emitido por un organismo a través del cual se valida la propia firma y la identidad del firmante.</a:t>
            </a:r>
          </a:p>
          <a:p>
            <a:endParaRPr lang="en-US" dirty="0"/>
          </a:p>
        </p:txBody>
      </p:sp>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 VS FIRMA DIGITAL</a:t>
            </a:r>
            <a:endParaRPr lang="en-US" sz="3200" dirty="0">
              <a:solidFill>
                <a:srgbClr val="002060"/>
              </a:solidFill>
            </a:endParaRPr>
          </a:p>
        </p:txBody>
      </p:sp>
    </p:spTree>
    <p:extLst>
      <p:ext uri="{BB962C8B-B14F-4D97-AF65-F5344CB8AC3E}">
        <p14:creationId xmlns:p14="http://schemas.microsoft.com/office/powerpoint/2010/main" val="14403951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7" name="Picture 6">
            <a:extLst>
              <a:ext uri="{FF2B5EF4-FFF2-40B4-BE49-F238E27FC236}">
                <a16:creationId xmlns:a16="http://schemas.microsoft.com/office/drawing/2014/main" id="{8A53BC85-8010-4346-9EE3-3295D7E6ECB6}"/>
              </a:ext>
            </a:extLst>
          </p:cNvPr>
          <p:cNvPicPr>
            <a:picLocks noChangeAspect="1"/>
          </p:cNvPicPr>
          <p:nvPr/>
        </p:nvPicPr>
        <p:blipFill>
          <a:blip r:embed="rId3"/>
          <a:stretch>
            <a:fillRect/>
          </a:stretch>
        </p:blipFill>
        <p:spPr>
          <a:xfrm>
            <a:off x="315766" y="1395428"/>
            <a:ext cx="5861750" cy="4728021"/>
          </a:xfrm>
          <a:prstGeom prst="rect">
            <a:avLst/>
          </a:prstGeom>
        </p:spPr>
      </p:pic>
      <p:sp>
        <p:nvSpPr>
          <p:cNvPr id="5" name="TextBox 4">
            <a:extLst>
              <a:ext uri="{FF2B5EF4-FFF2-40B4-BE49-F238E27FC236}">
                <a16:creationId xmlns:a16="http://schemas.microsoft.com/office/drawing/2014/main" id="{3E860136-B18C-49C7-9F4D-4FC88FEB7C56}"/>
              </a:ext>
            </a:extLst>
          </p:cNvPr>
          <p:cNvSpPr txBox="1"/>
          <p:nvPr/>
        </p:nvSpPr>
        <p:spPr>
          <a:xfrm>
            <a:off x="6177516" y="1367228"/>
            <a:ext cx="6097772" cy="4801314"/>
          </a:xfrm>
          <a:prstGeom prst="rect">
            <a:avLst/>
          </a:prstGeom>
          <a:noFill/>
        </p:spPr>
        <p:txBody>
          <a:bodyPr wrap="square">
            <a:spAutoFit/>
          </a:bodyPr>
          <a:lstStyle/>
          <a:p>
            <a:r>
              <a:rPr lang="es-ES" b="1" dirty="0"/>
              <a:t>Firma electrónica</a:t>
            </a:r>
            <a:r>
              <a:rPr lang="es-ES" dirty="0"/>
              <a:t>: La firma electrónica es un concepto jurídico, equivalente electrónico al de la firma manuscrita, donde una persona acepta el contenido de un mensaje electrónico a través de cualquier medio electrónico válido.</a:t>
            </a:r>
          </a:p>
          <a:p>
            <a:r>
              <a:rPr lang="es-ES" b="1" dirty="0"/>
              <a:t>Firma electrónica avanzada</a:t>
            </a:r>
            <a:r>
              <a:rPr lang="es-ES" dirty="0"/>
              <a:t>: La firma electrónica avanzada es un conjunto de datos que se adjuntan a un mensaje electrónico, cuyo propósito es identificar al firmante como autor de ésta de manera única, como si se tratara de una firma manuscrita. </a:t>
            </a:r>
          </a:p>
          <a:p>
            <a:r>
              <a:rPr lang="es-ES" b="1" dirty="0"/>
              <a:t>Firma electrónica cualificada</a:t>
            </a:r>
            <a:r>
              <a:rPr lang="es-ES" dirty="0"/>
              <a:t>: La firma electrónica cualificada es una firma electrónica avanzada pero su creación se realiza mediante un dispositivo cualificado de firmas electrónicas que cumple con unos requisitos especiales enumerados en el reglamento </a:t>
            </a:r>
            <a:r>
              <a:rPr lang="es-ES" dirty="0" err="1"/>
              <a:t>eIDAS</a:t>
            </a:r>
            <a:r>
              <a:rPr lang="es-ES" dirty="0"/>
              <a:t>. </a:t>
            </a:r>
            <a:endParaRPr lang="en-US" dirty="0"/>
          </a:p>
        </p:txBody>
      </p:sp>
    </p:spTree>
    <p:extLst>
      <p:ext uri="{BB962C8B-B14F-4D97-AF65-F5344CB8AC3E}">
        <p14:creationId xmlns:p14="http://schemas.microsoft.com/office/powerpoint/2010/main" val="2123101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638299" y="1723068"/>
            <a:ext cx="9696007" cy="4762791"/>
          </a:xfrm>
        </p:spPr>
        <p:txBody>
          <a:bodyPr>
            <a:normAutofit fontScale="85000" lnSpcReduction="10000"/>
          </a:bodyPr>
          <a:lstStyle/>
          <a:p>
            <a:pPr algn="l" fontAlgn="base">
              <a:lnSpc>
                <a:spcPct val="160000"/>
              </a:lnSpc>
            </a:pPr>
            <a:r>
              <a:rPr lang="es-ES" b="0" i="0" u="none" strike="noStrike" dirty="0">
                <a:solidFill>
                  <a:srgbClr val="000000"/>
                </a:solidFill>
                <a:effectLst/>
                <a:latin typeface="Arial" panose="020B0604020202020204" pitchFamily="34" charset="0"/>
              </a:rPr>
              <a:t>La firma electrónica es un conjunto de datos electrónicos que acompañan o que están asociados a un documento electrónico y cuyas funciones básicas son:</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Identificar al firmante de manera inequívoca</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Asegurar la integridad del documento firmado. Asegura que el documento firmado es exactamente el mismo que el original y que no ha sufrido alteración o manipulación</a:t>
            </a:r>
          </a:p>
          <a:p>
            <a:pPr algn="l" fontAlgn="base">
              <a:lnSpc>
                <a:spcPct val="160000"/>
              </a:lnSpc>
              <a:buFont typeface="Arial" panose="020B0604020202020204" pitchFamily="34" charset="0"/>
              <a:buChar char="•"/>
            </a:pPr>
            <a:r>
              <a:rPr lang="es-ES" b="0" i="0" u="none" strike="noStrike" dirty="0">
                <a:solidFill>
                  <a:srgbClr val="000000"/>
                </a:solidFill>
                <a:effectLst/>
                <a:latin typeface="inherit"/>
              </a:rPr>
              <a:t>Asegurar el no repudio del documento firmado. Los datos que utiliza el firmante para realizar la firma son únicos y exclusivos y, por tanto, posteriormente, no puede decir que no ha firmado el documento</a:t>
            </a:r>
          </a:p>
          <a:p>
            <a:pPr algn="l" fontAlgn="base">
              <a:lnSpc>
                <a:spcPct val="160000"/>
              </a:lnSpc>
            </a:pPr>
            <a:r>
              <a:rPr lang="es-ES" b="0" i="0" u="none" strike="noStrike" dirty="0">
                <a:solidFill>
                  <a:srgbClr val="000000"/>
                </a:solidFill>
                <a:effectLst/>
                <a:latin typeface="Arial" panose="020B0604020202020204" pitchFamily="34" charset="0"/>
              </a:rPr>
              <a:t>La base legal de la Firma electrónica está recogida en la Ley 59/2003 de Firma Electrónica y se desarrolla en más profundidad en la sección </a:t>
            </a:r>
            <a:r>
              <a:rPr lang="es-ES" b="0" i="0" u="sng" strike="noStrike" dirty="0">
                <a:solidFill>
                  <a:srgbClr val="3067A6"/>
                </a:solidFill>
                <a:effectLst/>
                <a:latin typeface="inherit"/>
                <a:hlinkClick r:id="rId2"/>
              </a:rPr>
              <a:t>Base legal de las Firmas</a:t>
            </a:r>
            <a:r>
              <a:rPr lang="es-ES" b="0" i="0" u="none" strike="noStrike" dirty="0">
                <a:solidFill>
                  <a:srgbClr val="000000"/>
                </a:solidFill>
                <a:effectLst/>
                <a:latin typeface="Arial" panose="020B0604020202020204" pitchFamily="34" charset="0"/>
              </a:rPr>
              <a:t>. La sección también explora, bajo qué circunstancias la ley equipara la firma electrónica a la firma manuscrita, añade notas respecto a la normativa europea y hace distintas referencias legales a firmas con sellos de tiempo y avanzadas.</a:t>
            </a:r>
          </a:p>
          <a:p>
            <a:endParaRPr lang="en-US" dirty="0"/>
          </a:p>
        </p:txBody>
      </p:sp>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Tree>
    <p:extLst>
      <p:ext uri="{BB962C8B-B14F-4D97-AF65-F5344CB8AC3E}">
        <p14:creationId xmlns:p14="http://schemas.microsoft.com/office/powerpoint/2010/main" val="310151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D8122-60E4-41CF-A022-24D2BE1EBA84}"/>
              </a:ext>
            </a:extLst>
          </p:cNvPr>
          <p:cNvSpPr>
            <a:spLocks noGrp="1"/>
          </p:cNvSpPr>
          <p:nvPr>
            <p:ph idx="1"/>
          </p:nvPr>
        </p:nvSpPr>
        <p:spPr>
          <a:xfrm>
            <a:off x="1238444" y="1385975"/>
            <a:ext cx="10441721" cy="5204606"/>
          </a:xfrm>
        </p:spPr>
        <p:txBody>
          <a:bodyPr>
            <a:noAutofit/>
          </a:bodyPr>
          <a:lstStyle/>
          <a:p>
            <a:pPr algn="just"/>
            <a:r>
              <a:rPr lang="es-ES" sz="2000" b="0" i="0" dirty="0">
                <a:solidFill>
                  <a:srgbClr val="5A5B5C"/>
                </a:solidFill>
                <a:effectLst/>
                <a:latin typeface="Open Sans" panose="020B0606030504020204" pitchFamily="34" charset="0"/>
              </a:rPr>
              <a:t>Mejores prácticas de Seguridad Informática:</a:t>
            </a:r>
          </a:p>
          <a:p>
            <a:pPr algn="just">
              <a:buFont typeface="+mj-lt"/>
              <a:buAutoNum type="arabicPeriod" startAt="3"/>
            </a:pPr>
            <a:r>
              <a:rPr lang="es-ES" sz="2000" b="1" i="0" dirty="0">
                <a:solidFill>
                  <a:srgbClr val="5A5B5C"/>
                </a:solidFill>
                <a:effectLst/>
                <a:latin typeface="Open Sans" panose="020B0606030504020204" pitchFamily="34" charset="0"/>
              </a:rPr>
              <a:t>Asignar privilegios mínimos.</a:t>
            </a:r>
            <a:r>
              <a:rPr lang="es-ES" sz="2000" b="0" i="0" dirty="0">
                <a:solidFill>
                  <a:srgbClr val="5A5B5C"/>
                </a:solidFill>
                <a:effectLst/>
                <a:latin typeface="Open Sans" panose="020B0606030504020204" pitchFamily="34" charset="0"/>
              </a:rPr>
              <a:t> Un usuario deberá siempre recibir los mínimos privilegios para poder realizar de forma eficiente sus actividades diarias, si las responsabilidades de dichos usuarios cambian, los privilegios deben hacerlo también. Asignar los mínimos privilegios asegura reducir las probabilidades de que Juanito de ventas, saldrá por la puerta el día que sea despedido, con todo el catálogo de clientes en una USB.</a:t>
            </a:r>
          </a:p>
          <a:p>
            <a:pPr algn="just">
              <a:buFont typeface="+mj-lt"/>
              <a:buAutoNum type="arabicPeriod" startAt="4"/>
            </a:pPr>
            <a:r>
              <a:rPr lang="es-ES" sz="2000" b="1" i="0" dirty="0">
                <a:solidFill>
                  <a:srgbClr val="5A5B5C"/>
                </a:solidFill>
                <a:effectLst/>
                <a:latin typeface="Open Sans" panose="020B0606030504020204" pitchFamily="34" charset="0"/>
              </a:rPr>
              <a:t>Utilizar defensas independientes.</a:t>
            </a:r>
            <a:r>
              <a:rPr lang="es-ES" sz="2000" b="0" i="0" dirty="0">
                <a:solidFill>
                  <a:srgbClr val="5A5B5C"/>
                </a:solidFill>
                <a:effectLst/>
                <a:latin typeface="Open Sans" panose="020B0606030504020204" pitchFamily="34" charset="0"/>
              </a:rPr>
              <a:t> Este es un principio militar, no tanto un principio de seguridad informática. Utilizar una defensa realmente efectiva, como protocolos de autenticación para lograr acceso a un sistema, es bueno hasta que alguien logra penetrarlo. Cuando se utilizan diferentes métodos independientes de defensa, un atacante deberá de utilizar diferentes estrategias y tácticos para poder atravesar. Utilizar este tipo de complejidad no provee el 100% de efectividad contra ataques, pero si reduce grandemente las probabilidades de un ataque exitoso.</a:t>
            </a:r>
          </a:p>
          <a:p>
            <a:pPr algn="just">
              <a:buFont typeface="+mj-lt"/>
              <a:buAutoNum type="arabicPeriod"/>
            </a:pPr>
            <a:endParaRPr lang="es-ES" sz="2000" b="0" i="0" dirty="0">
              <a:solidFill>
                <a:srgbClr val="5A5B5C"/>
              </a:solidFill>
              <a:effectLst/>
              <a:latin typeface="Open Sans" panose="020B0606030504020204" pitchFamily="34" charset="0"/>
            </a:endParaRPr>
          </a:p>
          <a:p>
            <a:pPr algn="just"/>
            <a:endParaRPr lang="es-ES" sz="2000" b="0" i="0" dirty="0">
              <a:solidFill>
                <a:srgbClr val="5A5B5C"/>
              </a:solidFill>
              <a:effectLst/>
              <a:latin typeface="Open Sans" panose="020B0606030504020204" pitchFamily="34" charset="0"/>
            </a:endParaRPr>
          </a:p>
        </p:txBody>
      </p:sp>
      <p:sp>
        <p:nvSpPr>
          <p:cNvPr id="7" name="Title 1">
            <a:extLst>
              <a:ext uri="{FF2B5EF4-FFF2-40B4-BE49-F238E27FC236}">
                <a16:creationId xmlns:a16="http://schemas.microsoft.com/office/drawing/2014/main" id="{5C6BFD90-60F3-4699-8EE3-296003D97DA2}"/>
              </a:ext>
            </a:extLst>
          </p:cNvPr>
          <p:cNvSpPr txBox="1">
            <a:spLocks/>
          </p:cNvSpPr>
          <p:nvPr/>
        </p:nvSpPr>
        <p:spPr>
          <a:xfrm>
            <a:off x="2592925" y="624110"/>
            <a:ext cx="8911687" cy="42091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3200">
                <a:solidFill>
                  <a:srgbClr val="002060"/>
                </a:solidFill>
              </a:rPr>
              <a:t>Introducción</a:t>
            </a:r>
            <a:endParaRPr lang="es-ES" sz="3200" dirty="0">
              <a:solidFill>
                <a:srgbClr val="002060"/>
              </a:solidFill>
            </a:endParaRPr>
          </a:p>
        </p:txBody>
      </p:sp>
    </p:spTree>
    <p:extLst>
      <p:ext uri="{BB962C8B-B14F-4D97-AF65-F5344CB8AC3E}">
        <p14:creationId xmlns:p14="http://schemas.microsoft.com/office/powerpoint/2010/main" val="269765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1638300" y="1723069"/>
            <a:ext cx="8915400" cy="4656466"/>
          </a:xfrm>
        </p:spPr>
        <p:txBody>
          <a:bodyPr>
            <a:normAutofit fontScale="62500" lnSpcReduction="20000"/>
          </a:bodyPr>
          <a:lstStyle/>
          <a:p>
            <a:pPr algn="l" fontAlgn="base"/>
            <a:r>
              <a:rPr lang="es-ES" sz="2900" b="1" i="0" u="none" strike="noStrike" dirty="0" err="1">
                <a:solidFill>
                  <a:srgbClr val="000000"/>
                </a:solidFill>
                <a:effectLst/>
              </a:rPr>
              <a:t>eIDAS</a:t>
            </a:r>
            <a:endParaRPr lang="es-ES" sz="2900" b="1" i="0" u="none" strike="noStrike" dirty="0">
              <a:solidFill>
                <a:srgbClr val="000000"/>
              </a:solidFill>
              <a:effectLst/>
            </a:endParaRPr>
          </a:p>
          <a:p>
            <a:pPr marL="0" indent="0" algn="l" fontAlgn="base">
              <a:lnSpc>
                <a:spcPct val="170000"/>
              </a:lnSpc>
              <a:buNone/>
            </a:pPr>
            <a:r>
              <a:rPr lang="es-ES" sz="2300" dirty="0"/>
              <a:t>Con la aparición del Reglamento (UE) </a:t>
            </a:r>
            <a:r>
              <a:rPr lang="es-ES" sz="2300" dirty="0" err="1"/>
              <a:t>Nº</a:t>
            </a:r>
            <a:r>
              <a:rPr lang="es-ES" sz="2300" dirty="0"/>
              <a:t> 910/2014 del Parlamento Europeo y del Consejo, del 23 de julio de 2014, conocido como </a:t>
            </a:r>
            <a:r>
              <a:rPr lang="es-ES" sz="2300" dirty="0" err="1"/>
              <a:t>eIDAS</a:t>
            </a:r>
            <a:r>
              <a:rPr lang="es-ES" sz="2300" dirty="0"/>
              <a:t> (Electronic </a:t>
            </a:r>
            <a:r>
              <a:rPr lang="es-ES" sz="2300" dirty="0" err="1"/>
              <a:t>Identification</a:t>
            </a:r>
            <a:r>
              <a:rPr lang="es-ES" sz="2300" dirty="0"/>
              <a:t> and </a:t>
            </a:r>
            <a:r>
              <a:rPr lang="es-ES" sz="2300" dirty="0" err="1"/>
              <a:t>Signature</a:t>
            </a:r>
            <a:r>
              <a:rPr lang="es-ES" sz="2300" dirty="0"/>
              <a:t>) [1], relativo a la identificación electrónica y a los servicios de confianza en transacciones electrónicas, y que deroga la Directiva 1999/93/CE [2], se pretende reforzar los medios de identificación electrónica y los servicios de confianza. Al ser un reglamento y no una directiva es de aplicación directa en el ámbito de la Unión Europea que entró en vigor el 1 de julio de 2016. </a:t>
            </a:r>
            <a:endParaRPr lang="es-ES" sz="2300" b="0" i="0" u="none" strike="noStrike" dirty="0">
              <a:solidFill>
                <a:srgbClr val="000000"/>
              </a:solidFill>
              <a:effectLst/>
            </a:endParaRPr>
          </a:p>
          <a:p>
            <a:pPr marL="0" indent="0">
              <a:lnSpc>
                <a:spcPct val="170000"/>
              </a:lnSpc>
              <a:buNone/>
            </a:pPr>
            <a:r>
              <a:rPr lang="es-ES" sz="2300" dirty="0"/>
              <a:t>Este reglamento afecta a aspectos tan importantes como la firma electrónica, sellos y marcas de tiempo electrónicas o servicios de certificados para autenticación de sitios webs. </a:t>
            </a:r>
          </a:p>
          <a:p>
            <a:pPr marL="0" indent="0">
              <a:lnSpc>
                <a:spcPct val="170000"/>
              </a:lnSpc>
              <a:buNone/>
            </a:pPr>
            <a:endParaRPr lang="es-ES" sz="2300" dirty="0"/>
          </a:p>
          <a:p>
            <a:pPr marL="0" indent="0">
              <a:buNone/>
            </a:pPr>
            <a:endParaRPr lang="es-ES" sz="2300" dirty="0"/>
          </a:p>
          <a:p>
            <a:pPr marL="0" indent="0" algn="r">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3463980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819592" y="1449833"/>
            <a:ext cx="10238267" cy="4784057"/>
          </a:xfrm>
        </p:spPr>
        <p:txBody>
          <a:bodyPr>
            <a:normAutofit fontScale="70000" lnSpcReduction="20000"/>
          </a:bodyPr>
          <a:lstStyle/>
          <a:p>
            <a:pPr algn="l" fontAlgn="base"/>
            <a:r>
              <a:rPr lang="es-ES" sz="2900" b="1" i="0" u="none" strike="noStrike" dirty="0" err="1">
                <a:solidFill>
                  <a:srgbClr val="000000"/>
                </a:solidFill>
                <a:effectLst/>
              </a:rPr>
              <a:t>eIDAS</a:t>
            </a:r>
            <a:endParaRPr lang="es-ES" sz="2900" b="1" i="0" u="none" strike="noStrike" dirty="0">
              <a:solidFill>
                <a:srgbClr val="000000"/>
              </a:solidFill>
              <a:effectLst/>
            </a:endParaRPr>
          </a:p>
          <a:p>
            <a:pPr marL="0" indent="0" algn="l" fontAlgn="base">
              <a:lnSpc>
                <a:spcPct val="170000"/>
              </a:lnSpc>
              <a:buNone/>
            </a:pPr>
            <a:r>
              <a:rPr lang="es-ES" sz="2400" dirty="0"/>
              <a:t>Como innovación el Reglamento </a:t>
            </a:r>
            <a:r>
              <a:rPr lang="es-ES" sz="2400" dirty="0" err="1"/>
              <a:t>eIDAS</a:t>
            </a:r>
            <a:r>
              <a:rPr lang="es-ES" sz="2400" dirty="0"/>
              <a:t> contempla la creación de firmas electrónicas a distancia gestionado por un prestador de servicios de confianza en nombre del firmante, y estas firmas han de tener la misma validez jurídica que las firmas electrónicas creadas en un entorno completamente gestionado por el firmante, como por ejemplo el DNIe, los prestadores de este servicio deberán aplicar procedimientos de seguridad específicos y utilizar sistemas fiables para garantizar que el entorno de firma electrónica sea fiable y esté bajo 3 el control exclusivo del firmante. Se podrán generar firmas electrónicas cualificadas a distancia basadas en la nube donde se aplicarán los requisitos contemplados en el Reglamento </a:t>
            </a:r>
            <a:r>
              <a:rPr lang="es-ES" sz="2400" dirty="0" err="1"/>
              <a:t>eIDAS</a:t>
            </a:r>
            <a:r>
              <a:rPr lang="es-ES" sz="2400" dirty="0"/>
              <a:t> a los prestadores de servicios de confianza cualificados. </a:t>
            </a:r>
            <a:r>
              <a:rPr lang="es-ES" sz="2300" dirty="0">
                <a:hlinkClick r:id="rId3"/>
              </a:rPr>
              <a:t>(ver página 7)</a:t>
            </a:r>
            <a:endParaRPr lang="es-ES" sz="2300" dirty="0"/>
          </a:p>
          <a:p>
            <a:pPr marL="0" indent="0" algn="l" fontAlgn="base">
              <a:buNone/>
            </a:pPr>
            <a:endParaRPr lang="es-ES" sz="2300" dirty="0"/>
          </a:p>
          <a:p>
            <a:pPr marL="0" indent="0" algn="r" fontAlgn="base">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23856435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8" name="Content Placeholder 2">
            <a:extLst>
              <a:ext uri="{FF2B5EF4-FFF2-40B4-BE49-F238E27FC236}">
                <a16:creationId xmlns:a16="http://schemas.microsoft.com/office/drawing/2014/main" id="{23BCB1A0-6A72-4027-9DE5-E203D4B20739}"/>
              </a:ext>
            </a:extLst>
          </p:cNvPr>
          <p:cNvSpPr>
            <a:spLocks noGrp="1"/>
          </p:cNvSpPr>
          <p:nvPr>
            <p:ph idx="1"/>
          </p:nvPr>
        </p:nvSpPr>
        <p:spPr>
          <a:xfrm>
            <a:off x="638840" y="1606110"/>
            <a:ext cx="10323328" cy="4954178"/>
          </a:xfrm>
        </p:spPr>
        <p:txBody>
          <a:bodyPr>
            <a:normAutofit fontScale="70000" lnSpcReduction="20000"/>
          </a:bodyPr>
          <a:lstStyle/>
          <a:p>
            <a:pPr algn="l" fontAlgn="base"/>
            <a:r>
              <a:rPr lang="es-ES" sz="2900" b="1" i="0" u="none" strike="noStrike" dirty="0">
                <a:solidFill>
                  <a:srgbClr val="000000"/>
                </a:solidFill>
                <a:effectLst/>
              </a:rPr>
              <a:t>Flujo firma electrónica</a:t>
            </a:r>
          </a:p>
          <a:p>
            <a:pPr marL="0" indent="0" algn="l" fontAlgn="base">
              <a:lnSpc>
                <a:spcPct val="160000"/>
              </a:lnSpc>
              <a:buNone/>
            </a:pPr>
            <a:r>
              <a:rPr lang="es-ES" sz="2400" dirty="0"/>
              <a:t>Como innovación el Reglamento </a:t>
            </a:r>
            <a:r>
              <a:rPr lang="es-ES" sz="2400" dirty="0" err="1"/>
              <a:t>eIDAS</a:t>
            </a:r>
            <a:r>
              <a:rPr lang="es-ES" sz="2400" dirty="0"/>
              <a:t> contempla la creación de firmas electrónicas a distancia gestionado por un prestador de servicios de confianza en nombre del firmante, y estas firmas han de tener la misma validez jurídica que las firmas electrónicas creadas en un entorno completamente gestionado por el firmante, como por ejemplo el DNIe, los prestadores de este servicio deberán aplicar procedimientos de seguridad específicos y utilizar sistemas fiables para garantizar que el entorno de firma electrónica sea fiable y esté bajo 3 el control exclusivo del firmante. Se podrán generar firmas electrónicas cualificadas a distancia basadas en la nube donde se aplicarán los requisitos contemplados en el Reglamento </a:t>
            </a:r>
            <a:r>
              <a:rPr lang="es-ES" sz="2400" dirty="0" err="1"/>
              <a:t>eIDAS</a:t>
            </a:r>
            <a:r>
              <a:rPr lang="es-ES" sz="2400" dirty="0"/>
              <a:t> a los prestadores de servicios de confianza cualificados. </a:t>
            </a:r>
            <a:r>
              <a:rPr lang="es-ES" sz="2300" dirty="0">
                <a:hlinkClick r:id="rId3"/>
              </a:rPr>
              <a:t>(ver página 7)</a:t>
            </a:r>
            <a:endParaRPr lang="es-ES" sz="2300" dirty="0"/>
          </a:p>
          <a:p>
            <a:pPr marL="0" indent="0" algn="l" fontAlgn="base">
              <a:buNone/>
            </a:pPr>
            <a:endParaRPr lang="es-ES" sz="2300" dirty="0"/>
          </a:p>
          <a:p>
            <a:pPr marL="0" indent="0" algn="r" fontAlgn="base">
              <a:buNone/>
            </a:pPr>
            <a:r>
              <a:rPr lang="es-ES" sz="1500" dirty="0"/>
              <a:t>Plataforma de Ejecución de Flujos de Firma en la Nube. (</a:t>
            </a:r>
            <a:r>
              <a:rPr lang="en-US" sz="1500" dirty="0"/>
              <a:t>Gabriel Moreno Pérez )</a:t>
            </a:r>
          </a:p>
        </p:txBody>
      </p:sp>
    </p:spTree>
    <p:extLst>
      <p:ext uri="{BB962C8B-B14F-4D97-AF65-F5344CB8AC3E}">
        <p14:creationId xmlns:p14="http://schemas.microsoft.com/office/powerpoint/2010/main" val="28246583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3" name="Picture 2">
            <a:extLst>
              <a:ext uri="{FF2B5EF4-FFF2-40B4-BE49-F238E27FC236}">
                <a16:creationId xmlns:a16="http://schemas.microsoft.com/office/drawing/2014/main" id="{242B0202-E954-4BE5-8170-B1559D384808}"/>
              </a:ext>
            </a:extLst>
          </p:cNvPr>
          <p:cNvPicPr>
            <a:picLocks noChangeAspect="1"/>
          </p:cNvPicPr>
          <p:nvPr/>
        </p:nvPicPr>
        <p:blipFill>
          <a:blip r:embed="rId3"/>
          <a:stretch>
            <a:fillRect/>
          </a:stretch>
        </p:blipFill>
        <p:spPr>
          <a:xfrm>
            <a:off x="338119" y="2222905"/>
            <a:ext cx="5029902" cy="2667372"/>
          </a:xfrm>
          <a:prstGeom prst="rect">
            <a:avLst/>
          </a:prstGeom>
        </p:spPr>
      </p:pic>
      <p:sp>
        <p:nvSpPr>
          <p:cNvPr id="8" name="TextBox 7">
            <a:extLst>
              <a:ext uri="{FF2B5EF4-FFF2-40B4-BE49-F238E27FC236}">
                <a16:creationId xmlns:a16="http://schemas.microsoft.com/office/drawing/2014/main" id="{C474169D-181B-4E8E-9717-00E9444961CF}"/>
              </a:ext>
            </a:extLst>
          </p:cNvPr>
          <p:cNvSpPr txBox="1"/>
          <p:nvPr/>
        </p:nvSpPr>
        <p:spPr>
          <a:xfrm>
            <a:off x="5495612" y="1808731"/>
            <a:ext cx="6097772" cy="4185761"/>
          </a:xfrm>
          <a:prstGeom prst="rect">
            <a:avLst/>
          </a:prstGeom>
          <a:noFill/>
        </p:spPr>
        <p:txBody>
          <a:bodyPr wrap="square">
            <a:spAutoFit/>
          </a:bodyPr>
          <a:lstStyle/>
          <a:p>
            <a:r>
              <a:rPr lang="es-ES" sz="1400" dirty="0"/>
              <a:t>Los pasos que componen el flujo son los siguientes:</a:t>
            </a:r>
          </a:p>
          <a:p>
            <a:pPr marL="342900" indent="-342900">
              <a:buFont typeface="+mj-lt"/>
              <a:buAutoNum type="arabicPeriod"/>
            </a:pPr>
            <a:r>
              <a:rPr lang="es-ES" sz="1400" dirty="0"/>
              <a:t>Petición de autorización por la aplicación cliente al propietario del recurso, lo puede hacer de forma directa o indirecta a través del servidor de autorización. </a:t>
            </a:r>
          </a:p>
          <a:p>
            <a:pPr marL="342900" indent="-342900">
              <a:buFont typeface="+mj-lt"/>
              <a:buAutoNum type="arabicPeriod"/>
            </a:pPr>
            <a:r>
              <a:rPr lang="es-ES" sz="1400" dirty="0"/>
              <a:t>El propietario del recurso otorga autorización al cliente mediante una credencial, esta credencial será de </a:t>
            </a:r>
            <a:r>
              <a:rPr lang="es-ES" sz="1400" dirty="0" err="1"/>
              <a:t>de</a:t>
            </a:r>
            <a:r>
              <a:rPr lang="es-ES" sz="1400" dirty="0"/>
              <a:t> uno de los cuatro tipos de autorizaciones descritas y esto dependerá del método utilizado por el cliente para pedir la autorización y los tipos permitidos por el servidor de autorización. </a:t>
            </a:r>
          </a:p>
          <a:p>
            <a:pPr marL="342900" indent="-342900">
              <a:buFont typeface="+mj-lt"/>
              <a:buAutoNum type="arabicPeriod"/>
            </a:pPr>
            <a:r>
              <a:rPr lang="es-ES" sz="1400" dirty="0"/>
              <a:t>Petición de token por la aplicación cliente al autenticarse contra el servidor se autorización y presentar la concesión de autorización. </a:t>
            </a:r>
          </a:p>
          <a:p>
            <a:pPr marL="342900" indent="-342900">
              <a:buFont typeface="+mj-lt"/>
              <a:buAutoNum type="arabicPeriod"/>
            </a:pPr>
            <a:r>
              <a:rPr lang="es-ES" sz="1400" dirty="0"/>
              <a:t>Al servidor de autorización autentica a la aplicación cliente y procede a validar la concesión del cliente, si es válida le emite un token de acceso. </a:t>
            </a:r>
          </a:p>
          <a:p>
            <a:pPr marL="342900" indent="-342900">
              <a:buFont typeface="+mj-lt"/>
              <a:buAutoNum type="arabicPeriod"/>
            </a:pPr>
            <a:r>
              <a:rPr lang="es-ES" sz="1400" dirty="0"/>
              <a:t>El cliente presenta el token de acceso al servidor de recursos para solicitarle el recurso protegido requerido. </a:t>
            </a:r>
          </a:p>
          <a:p>
            <a:pPr marL="342900" indent="-342900">
              <a:buFont typeface="+mj-lt"/>
              <a:buAutoNum type="arabicPeriod"/>
            </a:pPr>
            <a:r>
              <a:rPr lang="es-ES" sz="1400" dirty="0"/>
              <a:t>El servidor de recursos valida el token recibido de la aplicación cliente y si es correcto le envía el recurso protegido. </a:t>
            </a:r>
            <a:endParaRPr lang="en-US" sz="1400" dirty="0"/>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646331"/>
          </a:xfrm>
          <a:prstGeom prst="rect">
            <a:avLst/>
          </a:prstGeom>
          <a:noFill/>
        </p:spPr>
        <p:txBody>
          <a:bodyPr wrap="square">
            <a:spAutoFit/>
          </a:bodyPr>
          <a:lstStyle/>
          <a:p>
            <a:r>
              <a:rPr lang="es-ES" dirty="0"/>
              <a:t>Ejemplo de flujo para la firma electrónica, sellos y marcas de tiempo electrónicas o servicios de certificados para autenticación de sitios webs.</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spTree>
    <p:extLst>
      <p:ext uri="{BB962C8B-B14F-4D97-AF65-F5344CB8AC3E}">
        <p14:creationId xmlns:p14="http://schemas.microsoft.com/office/powerpoint/2010/main" val="1139757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pic>
        <p:nvPicPr>
          <p:cNvPr id="4" name="Picture 3">
            <a:extLst>
              <a:ext uri="{FF2B5EF4-FFF2-40B4-BE49-F238E27FC236}">
                <a16:creationId xmlns:a16="http://schemas.microsoft.com/office/drawing/2014/main" id="{7B92B209-B8F6-47D0-A7EE-E4988EE15322}"/>
              </a:ext>
            </a:extLst>
          </p:cNvPr>
          <p:cNvPicPr>
            <a:picLocks noChangeAspect="1"/>
          </p:cNvPicPr>
          <p:nvPr/>
        </p:nvPicPr>
        <p:blipFill>
          <a:blip r:embed="rId3"/>
          <a:stretch>
            <a:fillRect/>
          </a:stretch>
        </p:blipFill>
        <p:spPr>
          <a:xfrm>
            <a:off x="683893" y="1982668"/>
            <a:ext cx="3818063" cy="4423144"/>
          </a:xfrm>
          <a:prstGeom prst="rect">
            <a:avLst/>
          </a:prstGeom>
        </p:spPr>
      </p:pic>
      <p:sp>
        <p:nvSpPr>
          <p:cNvPr id="10" name="TextBox 9">
            <a:extLst>
              <a:ext uri="{FF2B5EF4-FFF2-40B4-BE49-F238E27FC236}">
                <a16:creationId xmlns:a16="http://schemas.microsoft.com/office/drawing/2014/main" id="{07843606-20C0-4AD0-A71C-DFCD5CEEEB2A}"/>
              </a:ext>
            </a:extLst>
          </p:cNvPr>
          <p:cNvSpPr txBox="1"/>
          <p:nvPr/>
        </p:nvSpPr>
        <p:spPr>
          <a:xfrm>
            <a:off x="5156790" y="1623717"/>
            <a:ext cx="6145618" cy="4610173"/>
          </a:xfrm>
          <a:prstGeom prst="rect">
            <a:avLst/>
          </a:prstGeom>
          <a:noFill/>
        </p:spPr>
        <p:txBody>
          <a:bodyPr wrap="square">
            <a:spAutoFit/>
          </a:bodyPr>
          <a:lstStyle/>
          <a:p>
            <a:pPr>
              <a:lnSpc>
                <a:spcPct val="150000"/>
              </a:lnSpc>
            </a:pPr>
            <a:r>
              <a:rPr lang="en-US" dirty="0"/>
              <a:t>El Sistema se </a:t>
            </a:r>
            <a:r>
              <a:rPr lang="en-US" dirty="0" err="1"/>
              <a:t>basa</a:t>
            </a:r>
            <a:r>
              <a:rPr lang="en-US" dirty="0"/>
              <a:t> </a:t>
            </a:r>
            <a:r>
              <a:rPr lang="en-US" dirty="0" err="1"/>
              <a:t>en</a:t>
            </a:r>
            <a:r>
              <a:rPr lang="en-US" dirty="0"/>
              <a:t> el </a:t>
            </a:r>
            <a:r>
              <a:rPr lang="en-US" dirty="0" err="1"/>
              <a:t>uso</a:t>
            </a:r>
            <a:r>
              <a:rPr lang="en-US" dirty="0"/>
              <a:t> de los </a:t>
            </a:r>
            <a:r>
              <a:rPr lang="en-US" dirty="0" err="1"/>
              <a:t>elementos</a:t>
            </a:r>
            <a:r>
              <a:rPr lang="en-US" dirty="0"/>
              <a:t>:</a:t>
            </a:r>
          </a:p>
          <a:p>
            <a:pPr marL="285750" indent="-285750">
              <a:lnSpc>
                <a:spcPct val="150000"/>
              </a:lnSpc>
              <a:buFont typeface="Wingdings" panose="05000000000000000000" pitchFamily="2" charset="2"/>
              <a:buChar char="Ø"/>
            </a:pPr>
            <a:r>
              <a:rPr lang="en-US" dirty="0"/>
              <a:t>OAuth 2.0.</a:t>
            </a:r>
          </a:p>
          <a:p>
            <a:pPr marL="285750" indent="-285750">
              <a:lnSpc>
                <a:spcPct val="150000"/>
              </a:lnSpc>
              <a:buFont typeface="Wingdings" panose="05000000000000000000" pitchFamily="2" charset="2"/>
              <a:buChar char="Ø"/>
            </a:pPr>
            <a:r>
              <a:rPr lang="en-US" dirty="0"/>
              <a:t>API </a:t>
            </a:r>
            <a:r>
              <a:rPr lang="en-US" dirty="0" err="1"/>
              <a:t>GDrive</a:t>
            </a:r>
            <a:r>
              <a:rPr lang="en-US" dirty="0"/>
              <a:t>. </a:t>
            </a:r>
          </a:p>
          <a:p>
            <a:pPr marL="285750" indent="-285750">
              <a:lnSpc>
                <a:spcPct val="150000"/>
              </a:lnSpc>
              <a:buFont typeface="Wingdings" panose="05000000000000000000" pitchFamily="2" charset="2"/>
              <a:buChar char="Ø"/>
            </a:pPr>
            <a:r>
              <a:rPr lang="en-US" dirty="0"/>
              <a:t>API </a:t>
            </a:r>
            <a:r>
              <a:rPr lang="en-US" dirty="0" err="1"/>
              <a:t>TrustedX</a:t>
            </a:r>
            <a:r>
              <a:rPr lang="en-US" dirty="0"/>
              <a:t>. </a:t>
            </a:r>
          </a:p>
          <a:p>
            <a:pPr>
              <a:lnSpc>
                <a:spcPct val="150000"/>
              </a:lnSpc>
            </a:pPr>
            <a:r>
              <a:rPr lang="es-ES" dirty="0"/>
              <a:t>El sistema en general está compuesto por subsistemas interconectados entre sí a través de la nube, Portafirmas es accesible a los usuarios a través de la Web, no obstante cabe la posibilidad de desplegarse Portafirmas dentro de una intranet siempre y cuando sea posible el acceso exterior hacia los servicios de Google Drive y </a:t>
            </a:r>
            <a:r>
              <a:rPr lang="es-ES" dirty="0" err="1"/>
              <a:t>TrustedX</a:t>
            </a:r>
            <a:r>
              <a:rPr lang="es-ES" dirty="0"/>
              <a:t>.</a:t>
            </a:r>
            <a:endParaRPr lang="en-US" dirty="0"/>
          </a:p>
        </p:txBody>
      </p:sp>
    </p:spTree>
    <p:extLst>
      <p:ext uri="{BB962C8B-B14F-4D97-AF65-F5344CB8AC3E}">
        <p14:creationId xmlns:p14="http://schemas.microsoft.com/office/powerpoint/2010/main" val="2482945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pic>
        <p:nvPicPr>
          <p:cNvPr id="3" name="Picture 2">
            <a:extLst>
              <a:ext uri="{FF2B5EF4-FFF2-40B4-BE49-F238E27FC236}">
                <a16:creationId xmlns:a16="http://schemas.microsoft.com/office/drawing/2014/main" id="{872F4FC2-BD13-45BE-997B-1E897504905C}"/>
              </a:ext>
            </a:extLst>
          </p:cNvPr>
          <p:cNvPicPr>
            <a:picLocks noChangeAspect="1"/>
          </p:cNvPicPr>
          <p:nvPr/>
        </p:nvPicPr>
        <p:blipFill>
          <a:blip r:embed="rId3"/>
          <a:stretch>
            <a:fillRect/>
          </a:stretch>
        </p:blipFill>
        <p:spPr>
          <a:xfrm>
            <a:off x="786810" y="1875969"/>
            <a:ext cx="4508538" cy="4656801"/>
          </a:xfrm>
          <a:prstGeom prst="rect">
            <a:avLst/>
          </a:prstGeom>
        </p:spPr>
      </p:pic>
      <p:sp>
        <p:nvSpPr>
          <p:cNvPr id="11" name="TextBox 10">
            <a:extLst>
              <a:ext uri="{FF2B5EF4-FFF2-40B4-BE49-F238E27FC236}">
                <a16:creationId xmlns:a16="http://schemas.microsoft.com/office/drawing/2014/main" id="{92F42679-7A93-4368-8BAA-F220840424BF}"/>
              </a:ext>
            </a:extLst>
          </p:cNvPr>
          <p:cNvSpPr txBox="1"/>
          <p:nvPr/>
        </p:nvSpPr>
        <p:spPr>
          <a:xfrm>
            <a:off x="337583" y="1531731"/>
            <a:ext cx="7509245" cy="307777"/>
          </a:xfrm>
          <a:prstGeom prst="rect">
            <a:avLst/>
          </a:prstGeom>
          <a:noFill/>
        </p:spPr>
        <p:txBody>
          <a:bodyPr wrap="square">
            <a:spAutoFit/>
          </a:bodyPr>
          <a:lstStyle/>
          <a:p>
            <a:r>
              <a:rPr lang="es-ES" sz="1400" dirty="0"/>
              <a:t>Interacción entre el usuario propietario y los distintos procesos </a:t>
            </a:r>
            <a:endParaRPr lang="en-US" sz="1400" dirty="0"/>
          </a:p>
        </p:txBody>
      </p:sp>
      <p:sp>
        <p:nvSpPr>
          <p:cNvPr id="12" name="TextBox 11">
            <a:extLst>
              <a:ext uri="{FF2B5EF4-FFF2-40B4-BE49-F238E27FC236}">
                <a16:creationId xmlns:a16="http://schemas.microsoft.com/office/drawing/2014/main" id="{BA19B7D3-2B66-4FDD-8E49-ED109E6429D6}"/>
              </a:ext>
            </a:extLst>
          </p:cNvPr>
          <p:cNvSpPr txBox="1"/>
          <p:nvPr/>
        </p:nvSpPr>
        <p:spPr>
          <a:xfrm>
            <a:off x="5560828" y="1954270"/>
            <a:ext cx="6541681" cy="3970318"/>
          </a:xfrm>
          <a:prstGeom prst="rect">
            <a:avLst/>
          </a:prstGeom>
          <a:noFill/>
        </p:spPr>
        <p:txBody>
          <a:bodyPr wrap="square">
            <a:spAutoFit/>
          </a:bodyPr>
          <a:lstStyle/>
          <a:p>
            <a:pPr marL="342900" indent="-342900">
              <a:buFont typeface="+mj-lt"/>
              <a:buAutoNum type="arabicPeriod"/>
            </a:pPr>
            <a:r>
              <a:rPr lang="es-ES" sz="1400" dirty="0"/>
              <a:t>Un usuario validado recupera el listado de sus documentos en Google Drive.</a:t>
            </a:r>
          </a:p>
          <a:p>
            <a:pPr marL="342900" indent="-342900">
              <a:buFont typeface="+mj-lt"/>
              <a:buAutoNum type="arabicPeriod"/>
            </a:pPr>
            <a:r>
              <a:rPr lang="es-ES" sz="1400" dirty="0"/>
              <a:t>Selecciona el documento a firmar y se le mostrará una pantalla donde añadirá el resto de los usuarios firmantes involucrados en el flujo.</a:t>
            </a:r>
          </a:p>
          <a:p>
            <a:pPr marL="342900" indent="-342900">
              <a:buFont typeface="+mj-lt"/>
              <a:buAutoNum type="arabicPeriod"/>
            </a:pPr>
            <a:r>
              <a:rPr lang="es-ES" sz="1400" dirty="0"/>
              <a:t>Seleccionará la identidad de firma a utilizar, si previamente no se ha autenticado contra </a:t>
            </a:r>
            <a:r>
              <a:rPr lang="es-ES" sz="1400" dirty="0" err="1"/>
              <a:t>TrustedX</a:t>
            </a:r>
            <a:r>
              <a:rPr lang="es-ES" sz="1400" dirty="0"/>
              <a:t> se pide que se realice esta acción obteniendo un token de acceso.</a:t>
            </a:r>
          </a:p>
          <a:p>
            <a:pPr marL="342900" indent="-342900">
              <a:buFont typeface="+mj-lt"/>
              <a:buAutoNum type="arabicPeriod"/>
            </a:pPr>
            <a:r>
              <a:rPr lang="es-ES" sz="1400" dirty="0"/>
              <a:t>Generación de la hash (bytes resumen) del documento y envío de </a:t>
            </a:r>
            <a:r>
              <a:rPr lang="es-ES" sz="1400" dirty="0" err="1"/>
              <a:t>TrustedX</a:t>
            </a:r>
            <a:r>
              <a:rPr lang="es-ES" sz="1400" dirty="0"/>
              <a:t> para su firma que a su vez pedirá al usuario autorización implícita para que se firme la hash.</a:t>
            </a:r>
          </a:p>
          <a:p>
            <a:pPr marL="342900" indent="-342900">
              <a:buFont typeface="+mj-lt"/>
              <a:buAutoNum type="arabicPeriod"/>
            </a:pPr>
            <a:r>
              <a:rPr lang="es-ES" sz="1400" dirty="0"/>
              <a:t>Recepción de la hash firmada, incorporación de esta al documento de a firmar generando así la versión firmada.</a:t>
            </a:r>
          </a:p>
          <a:p>
            <a:pPr marL="342900" indent="-342900">
              <a:buFont typeface="+mj-lt"/>
              <a:buAutoNum type="arabicPeriod"/>
            </a:pPr>
            <a:r>
              <a:rPr lang="es-ES" sz="1400" dirty="0"/>
              <a:t>Subida del documento a Google Drive para compartirlo con el resto de los firmantes.</a:t>
            </a:r>
          </a:p>
          <a:p>
            <a:pPr marL="342900" indent="-342900">
              <a:buFont typeface="+mj-lt"/>
              <a:buAutoNum type="arabicPeriod"/>
            </a:pPr>
            <a:r>
              <a:rPr lang="es-ES" sz="1400" dirty="0"/>
              <a:t>Registro en base de datos del nuevo flujo. El flujo permanecerá en estado de pendiente de firma hasta que todos los firmantes hayan firmado el flujo. </a:t>
            </a:r>
            <a:endParaRPr lang="en-US" sz="1400" dirty="0"/>
          </a:p>
        </p:txBody>
      </p:sp>
    </p:spTree>
    <p:extLst>
      <p:ext uri="{BB962C8B-B14F-4D97-AF65-F5344CB8AC3E}">
        <p14:creationId xmlns:p14="http://schemas.microsoft.com/office/powerpoint/2010/main" val="142821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9" name="TextBox 8">
            <a:extLst>
              <a:ext uri="{FF2B5EF4-FFF2-40B4-BE49-F238E27FC236}">
                <a16:creationId xmlns:a16="http://schemas.microsoft.com/office/drawing/2014/main" id="{4C908872-FEBF-4E9F-A0A3-2E12C9FDC8FB}"/>
              </a:ext>
            </a:extLst>
          </p:cNvPr>
          <p:cNvSpPr txBox="1"/>
          <p:nvPr/>
        </p:nvSpPr>
        <p:spPr>
          <a:xfrm>
            <a:off x="1413597" y="1103714"/>
            <a:ext cx="10778403" cy="369332"/>
          </a:xfrm>
          <a:prstGeom prst="rect">
            <a:avLst/>
          </a:prstGeom>
          <a:noFill/>
        </p:spPr>
        <p:txBody>
          <a:bodyPr wrap="square">
            <a:spAutoFit/>
          </a:bodyPr>
          <a:lstStyle/>
          <a:p>
            <a:r>
              <a:rPr lang="es-ES" dirty="0"/>
              <a:t>Arquitectura de un sistema  de gestión de firma electrónica</a:t>
            </a:r>
            <a:endParaRPr lang="en-US" dirty="0"/>
          </a:p>
        </p:txBody>
      </p:sp>
      <p:sp>
        <p:nvSpPr>
          <p:cNvPr id="13" name="TextBox 12">
            <a:extLst>
              <a:ext uri="{FF2B5EF4-FFF2-40B4-BE49-F238E27FC236}">
                <a16:creationId xmlns:a16="http://schemas.microsoft.com/office/drawing/2014/main" id="{26266AB8-D2DC-411B-8491-6D24918DC7C8}"/>
              </a:ext>
            </a:extLst>
          </p:cNvPr>
          <p:cNvSpPr txBox="1"/>
          <p:nvPr/>
        </p:nvSpPr>
        <p:spPr>
          <a:xfrm>
            <a:off x="6046382" y="6405812"/>
            <a:ext cx="6145618" cy="253916"/>
          </a:xfrm>
          <a:prstGeom prst="rect">
            <a:avLst/>
          </a:prstGeom>
          <a:noFill/>
        </p:spPr>
        <p:txBody>
          <a:bodyPr wrap="square">
            <a:spAutoFit/>
          </a:bodyPr>
          <a:lstStyle/>
          <a:p>
            <a:pPr marL="0" indent="0" algn="r" fontAlgn="base">
              <a:buNone/>
            </a:pPr>
            <a:r>
              <a:rPr lang="es-ES" sz="1050" dirty="0"/>
              <a:t>Plataforma de Ejecución de Flujos de Firma en la Nube. (</a:t>
            </a:r>
            <a:r>
              <a:rPr lang="en-US" sz="1050" dirty="0"/>
              <a:t>Gabriel Moreno Pérez )</a:t>
            </a:r>
          </a:p>
        </p:txBody>
      </p:sp>
      <p:sp>
        <p:nvSpPr>
          <p:cNvPr id="11" name="TextBox 10">
            <a:extLst>
              <a:ext uri="{FF2B5EF4-FFF2-40B4-BE49-F238E27FC236}">
                <a16:creationId xmlns:a16="http://schemas.microsoft.com/office/drawing/2014/main" id="{92F42679-7A93-4368-8BAA-F220840424BF}"/>
              </a:ext>
            </a:extLst>
          </p:cNvPr>
          <p:cNvSpPr txBox="1"/>
          <p:nvPr/>
        </p:nvSpPr>
        <p:spPr>
          <a:xfrm>
            <a:off x="337583" y="1531731"/>
            <a:ext cx="7509245" cy="307777"/>
          </a:xfrm>
          <a:prstGeom prst="rect">
            <a:avLst/>
          </a:prstGeom>
          <a:noFill/>
        </p:spPr>
        <p:txBody>
          <a:bodyPr wrap="square">
            <a:spAutoFit/>
          </a:bodyPr>
          <a:lstStyle/>
          <a:p>
            <a:r>
              <a:rPr lang="es-ES" sz="1400" dirty="0"/>
              <a:t>Interacción entre el usuario firmante y los distintos procesos </a:t>
            </a:r>
            <a:endParaRPr lang="en-US" sz="1400" dirty="0"/>
          </a:p>
        </p:txBody>
      </p:sp>
      <p:sp>
        <p:nvSpPr>
          <p:cNvPr id="12" name="TextBox 11">
            <a:extLst>
              <a:ext uri="{FF2B5EF4-FFF2-40B4-BE49-F238E27FC236}">
                <a16:creationId xmlns:a16="http://schemas.microsoft.com/office/drawing/2014/main" id="{BA19B7D3-2B66-4FDD-8E49-ED109E6429D6}"/>
              </a:ext>
            </a:extLst>
          </p:cNvPr>
          <p:cNvSpPr txBox="1"/>
          <p:nvPr/>
        </p:nvSpPr>
        <p:spPr>
          <a:xfrm>
            <a:off x="5497033" y="2287346"/>
            <a:ext cx="6541681" cy="3323987"/>
          </a:xfrm>
          <a:prstGeom prst="rect">
            <a:avLst/>
          </a:prstGeom>
          <a:noFill/>
        </p:spPr>
        <p:txBody>
          <a:bodyPr wrap="square">
            <a:spAutoFit/>
          </a:bodyPr>
          <a:lstStyle/>
          <a:p>
            <a:pPr marL="342900" indent="-342900">
              <a:buFont typeface="+mj-lt"/>
              <a:buAutoNum type="arabicPeriod"/>
            </a:pPr>
            <a:r>
              <a:rPr lang="es-ES" sz="1400" dirty="0"/>
              <a:t>Un usuario firmante accede al sistema y verá un listado de los flujos de tercero donde está involucrado como firmante. </a:t>
            </a:r>
          </a:p>
          <a:p>
            <a:pPr marL="342900" indent="-342900">
              <a:buFont typeface="+mj-lt"/>
              <a:buAutoNum type="arabicPeriod"/>
            </a:pPr>
            <a:r>
              <a:rPr lang="es-ES" sz="1400" dirty="0"/>
              <a:t>Seleccionará el flujo pendiente de su firma y se le mostrará la información de éste. o Seleccionará la identidad de firma a utilizar, si previamente no se ha autenticado contra </a:t>
            </a:r>
            <a:r>
              <a:rPr lang="es-ES" sz="1400" dirty="0" err="1"/>
              <a:t>TrustedX</a:t>
            </a:r>
            <a:r>
              <a:rPr lang="es-ES" sz="1400" dirty="0"/>
              <a:t> se pide que se realice esta acción obteniendo un token de acceso. </a:t>
            </a:r>
          </a:p>
          <a:p>
            <a:pPr marL="342900" indent="-342900">
              <a:buFont typeface="+mj-lt"/>
              <a:buAutoNum type="arabicPeriod"/>
            </a:pPr>
            <a:r>
              <a:rPr lang="es-ES" sz="1400" dirty="0"/>
              <a:t>Generación de la hash (bytes resumen) del documento y envío de </a:t>
            </a:r>
            <a:r>
              <a:rPr lang="es-ES" sz="1400" dirty="0" err="1"/>
              <a:t>TrustedX</a:t>
            </a:r>
            <a:r>
              <a:rPr lang="es-ES" sz="1400" dirty="0"/>
              <a:t> para su firma que a su vez pedirá al usuario autorización implícita para que se firme la hash. </a:t>
            </a:r>
          </a:p>
          <a:p>
            <a:pPr marL="342900" indent="-342900">
              <a:buFont typeface="+mj-lt"/>
              <a:buAutoNum type="arabicPeriod"/>
            </a:pPr>
            <a:r>
              <a:rPr lang="es-ES" sz="1400" dirty="0"/>
              <a:t>Recepción de la hash firmada, incorporación de esta al documento de a firmar generando así la versión firmada. </a:t>
            </a:r>
          </a:p>
          <a:p>
            <a:pPr marL="342900" indent="-342900">
              <a:buFont typeface="+mj-lt"/>
              <a:buAutoNum type="arabicPeriod"/>
            </a:pPr>
            <a:r>
              <a:rPr lang="es-ES" sz="1400" dirty="0"/>
              <a:t>Subida del documento a Google Drive.</a:t>
            </a:r>
          </a:p>
          <a:p>
            <a:pPr marL="342900" indent="-342900">
              <a:buFont typeface="+mj-lt"/>
              <a:buAutoNum type="arabicPeriod"/>
            </a:pPr>
            <a:r>
              <a:rPr lang="es-ES" sz="1400" dirty="0"/>
              <a:t>Cambio de estado de firma pasando de pendiente de firmar a firmado. Si todos los firmantes </a:t>
            </a:r>
            <a:r>
              <a:rPr lang="es-ES" sz="1400" dirty="0" err="1"/>
              <a:t>hn</a:t>
            </a:r>
            <a:r>
              <a:rPr lang="es-ES" sz="1400" dirty="0"/>
              <a:t> firmado el flujo este cambiará al estado de firmado. </a:t>
            </a:r>
            <a:endParaRPr lang="en-US" sz="1400" dirty="0"/>
          </a:p>
        </p:txBody>
      </p:sp>
      <p:pic>
        <p:nvPicPr>
          <p:cNvPr id="4" name="Picture 3">
            <a:extLst>
              <a:ext uri="{FF2B5EF4-FFF2-40B4-BE49-F238E27FC236}">
                <a16:creationId xmlns:a16="http://schemas.microsoft.com/office/drawing/2014/main" id="{0B11C030-9BFA-4AED-B81F-DA72C218EAEC}"/>
              </a:ext>
            </a:extLst>
          </p:cNvPr>
          <p:cNvPicPr>
            <a:picLocks noChangeAspect="1"/>
          </p:cNvPicPr>
          <p:nvPr/>
        </p:nvPicPr>
        <p:blipFill>
          <a:blip r:embed="rId3"/>
          <a:stretch>
            <a:fillRect/>
          </a:stretch>
        </p:blipFill>
        <p:spPr>
          <a:xfrm>
            <a:off x="861236" y="1954270"/>
            <a:ext cx="4079241" cy="4110286"/>
          </a:xfrm>
          <a:prstGeom prst="rect">
            <a:avLst/>
          </a:prstGeom>
        </p:spPr>
      </p:pic>
    </p:spTree>
    <p:extLst>
      <p:ext uri="{BB962C8B-B14F-4D97-AF65-F5344CB8AC3E}">
        <p14:creationId xmlns:p14="http://schemas.microsoft.com/office/powerpoint/2010/main" val="8481191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pic>
        <p:nvPicPr>
          <p:cNvPr id="13" name="Picture 12">
            <a:extLst>
              <a:ext uri="{FF2B5EF4-FFF2-40B4-BE49-F238E27FC236}">
                <a16:creationId xmlns:a16="http://schemas.microsoft.com/office/drawing/2014/main" id="{22A54075-168B-4F51-A8A2-183A4CC70F01}"/>
              </a:ext>
            </a:extLst>
          </p:cNvPr>
          <p:cNvPicPr>
            <a:picLocks noChangeAspect="1"/>
          </p:cNvPicPr>
          <p:nvPr/>
        </p:nvPicPr>
        <p:blipFill>
          <a:blip r:embed="rId2"/>
          <a:stretch>
            <a:fillRect/>
          </a:stretch>
        </p:blipFill>
        <p:spPr>
          <a:xfrm>
            <a:off x="865679" y="2229047"/>
            <a:ext cx="10871018" cy="4018513"/>
          </a:xfrm>
          <a:prstGeom prst="rect">
            <a:avLst/>
          </a:prstGeom>
        </p:spPr>
      </p:pic>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spTree>
    <p:extLst>
      <p:ext uri="{BB962C8B-B14F-4D97-AF65-F5344CB8AC3E}">
        <p14:creationId xmlns:p14="http://schemas.microsoft.com/office/powerpoint/2010/main" val="3063632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A12C100F-CE8D-4BDA-A8F3-25027D8E73B0}"/>
              </a:ext>
            </a:extLst>
          </p:cNvPr>
          <p:cNvPicPr>
            <a:picLocks noChangeAspect="1"/>
          </p:cNvPicPr>
          <p:nvPr/>
        </p:nvPicPr>
        <p:blipFill>
          <a:blip r:embed="rId2"/>
          <a:stretch>
            <a:fillRect/>
          </a:stretch>
        </p:blipFill>
        <p:spPr>
          <a:xfrm>
            <a:off x="1036906" y="2312614"/>
            <a:ext cx="10819598" cy="3892417"/>
          </a:xfrm>
          <a:prstGeom prst="rect">
            <a:avLst/>
          </a:prstGeom>
        </p:spPr>
      </p:pic>
    </p:spTree>
    <p:extLst>
      <p:ext uri="{BB962C8B-B14F-4D97-AF65-F5344CB8AC3E}">
        <p14:creationId xmlns:p14="http://schemas.microsoft.com/office/powerpoint/2010/main" val="1096622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C7AA002-DBAE-4065-816F-EB61A4127080}"/>
              </a:ext>
            </a:extLst>
          </p:cNvPr>
          <p:cNvSpPr>
            <a:spLocks noGrp="1"/>
          </p:cNvSpPr>
          <p:nvPr>
            <p:ph type="title"/>
          </p:nvPr>
        </p:nvSpPr>
        <p:spPr>
          <a:xfrm>
            <a:off x="2592925" y="624110"/>
            <a:ext cx="8911687" cy="420919"/>
          </a:xfrm>
        </p:spPr>
        <p:txBody>
          <a:bodyPr>
            <a:noAutofit/>
          </a:bodyPr>
          <a:lstStyle/>
          <a:p>
            <a:r>
              <a:rPr lang="es-ES" sz="3200" kern="100" dirty="0">
                <a:solidFill>
                  <a:srgbClr val="002060"/>
                </a:solidFill>
                <a:effectLst/>
                <a:latin typeface="Liberation Serif"/>
                <a:ea typeface="Noto Sans CJK SC"/>
                <a:cs typeface="Wingdings" panose="05000000000000000000" pitchFamily="2" charset="2"/>
              </a:rPr>
              <a:t>FIRMA ELECTRÓNICA</a:t>
            </a:r>
            <a:endParaRPr lang="en-US" sz="3200" dirty="0">
              <a:solidFill>
                <a:srgbClr val="002060"/>
              </a:solidFill>
            </a:endParaRPr>
          </a:p>
        </p:txBody>
      </p:sp>
      <p:sp>
        <p:nvSpPr>
          <p:cNvPr id="14" name="Content Placeholder 2">
            <a:extLst>
              <a:ext uri="{FF2B5EF4-FFF2-40B4-BE49-F238E27FC236}">
                <a16:creationId xmlns:a16="http://schemas.microsoft.com/office/drawing/2014/main" id="{EE26EEED-D8F0-43E7-8206-E8408A6C6EF7}"/>
              </a:ext>
            </a:extLst>
          </p:cNvPr>
          <p:cNvSpPr>
            <a:spLocks noGrp="1"/>
          </p:cNvSpPr>
          <p:nvPr>
            <p:ph idx="1"/>
          </p:nvPr>
        </p:nvSpPr>
        <p:spPr>
          <a:xfrm>
            <a:off x="1418572" y="1302150"/>
            <a:ext cx="8915400" cy="420919"/>
          </a:xfrm>
        </p:spPr>
        <p:txBody>
          <a:bodyPr>
            <a:normAutofit/>
          </a:bodyPr>
          <a:lstStyle/>
          <a:p>
            <a:pPr algn="l" fontAlgn="base"/>
            <a:r>
              <a:rPr lang="es-ES" b="0" i="0" u="none" strike="noStrike" dirty="0">
                <a:solidFill>
                  <a:srgbClr val="000000"/>
                </a:solidFill>
                <a:effectLst/>
                <a:latin typeface="Arial" panose="020B0604020202020204" pitchFamily="34" charset="0"/>
              </a:rPr>
              <a:t>Ejemplos de firma electrónica</a:t>
            </a:r>
          </a:p>
          <a:p>
            <a:pPr marL="0" indent="0">
              <a:buNone/>
            </a:pPr>
            <a:endParaRPr lang="en-US" dirty="0"/>
          </a:p>
        </p:txBody>
      </p:sp>
      <p:pic>
        <p:nvPicPr>
          <p:cNvPr id="3" name="Picture 2">
            <a:extLst>
              <a:ext uri="{FF2B5EF4-FFF2-40B4-BE49-F238E27FC236}">
                <a16:creationId xmlns:a16="http://schemas.microsoft.com/office/drawing/2014/main" id="{0BC5FB82-4229-4FFC-9EC6-EF2E4E9E50BE}"/>
              </a:ext>
            </a:extLst>
          </p:cNvPr>
          <p:cNvPicPr>
            <a:picLocks noChangeAspect="1"/>
          </p:cNvPicPr>
          <p:nvPr/>
        </p:nvPicPr>
        <p:blipFill>
          <a:blip r:embed="rId2"/>
          <a:stretch>
            <a:fillRect/>
          </a:stretch>
        </p:blipFill>
        <p:spPr>
          <a:xfrm>
            <a:off x="628444" y="1980189"/>
            <a:ext cx="11359978" cy="4027205"/>
          </a:xfrm>
          <a:prstGeom prst="rect">
            <a:avLst/>
          </a:prstGeom>
        </p:spPr>
      </p:pic>
    </p:spTree>
    <p:extLst>
      <p:ext uri="{BB962C8B-B14F-4D97-AF65-F5344CB8AC3E}">
        <p14:creationId xmlns:p14="http://schemas.microsoft.com/office/powerpoint/2010/main" val="32039196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2983</TotalTime>
  <Words>15366</Words>
  <Application>Microsoft Office PowerPoint</Application>
  <PresentationFormat>Widescreen</PresentationFormat>
  <Paragraphs>834</Paragraphs>
  <Slides>131</Slides>
  <Notes>39</Notes>
  <HiddenSlides>45</HiddenSlides>
  <MMClips>1</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131</vt:i4>
      </vt:variant>
    </vt:vector>
  </HeadingPairs>
  <TitlesOfParts>
    <vt:vector size="155" baseType="lpstr">
      <vt:lpstr>Arial</vt:lpstr>
      <vt:lpstr>Arial-BoldMT</vt:lpstr>
      <vt:lpstr>Arial-ItalicMT</vt:lpstr>
      <vt:lpstr>ArialMT</vt:lpstr>
      <vt:lpstr>Calibri</vt:lpstr>
      <vt:lpstr>Century Gothic</vt:lpstr>
      <vt:lpstr>georgia</vt:lpstr>
      <vt:lpstr>inherit</vt:lpstr>
      <vt:lpstr>LabGrotesque</vt:lpstr>
      <vt:lpstr>Liberation Serif</vt:lpstr>
      <vt:lpstr>Merriweather</vt:lpstr>
      <vt:lpstr>Open Sans</vt:lpstr>
      <vt:lpstr>OpenSans</vt:lpstr>
      <vt:lpstr>Roboto</vt:lpstr>
      <vt:lpstr>Segoe UI</vt:lpstr>
      <vt:lpstr>Segoe UI Symbol</vt:lpstr>
      <vt:lpstr>Source Sans Pro</vt:lpstr>
      <vt:lpstr>Symbol</vt:lpstr>
      <vt:lpstr>TiemposTextWeb</vt:lpstr>
      <vt:lpstr>Times New Roman</vt:lpstr>
      <vt:lpstr>Ubuntu</vt:lpstr>
      <vt:lpstr>Wingdings</vt:lpstr>
      <vt:lpstr>Wingdings 3</vt:lpstr>
      <vt:lpstr>Wisp</vt:lpstr>
      <vt:lpstr>CIBERSEGURIDAD INFORMÁTICA Y FIRMA DIGITAL </vt:lpstr>
      <vt:lpstr>Indice</vt:lpstr>
      <vt:lpstr>Indice</vt:lpstr>
      <vt:lpstr>Indice</vt:lpstr>
      <vt:lpstr>Introducción</vt:lpstr>
      <vt:lpstr>Introducción</vt:lpstr>
      <vt:lpstr>Introducción</vt:lpstr>
      <vt:lpstr>Introducción</vt:lpstr>
      <vt:lpstr>PowerPoint Presentation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Fundamentos de criptografía</vt:lpstr>
      <vt:lpstr>FIRMA ELECTRÓNICA VS FIRMA DIGITAL</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FIRMA ELECTRÓNICA</vt:lpstr>
      <vt:lpstr>Sellado de tiempo</vt:lpstr>
      <vt:lpstr>Sellado de tiempo</vt:lpstr>
      <vt:lpstr>Sellado de tiempo</vt:lpstr>
      <vt:lpstr>SELLADO DE TIEMPO</vt:lpstr>
      <vt:lpstr>SELLADO DE TIEMPO</vt:lpstr>
      <vt:lpstr>SELLADO DE TIEMPO</vt:lpstr>
      <vt:lpstr>Verificación</vt:lpstr>
      <vt:lpstr>VERIFICACIÓN</vt:lpstr>
      <vt:lpstr>VERIFICACIÓN</vt:lpstr>
      <vt:lpstr>VERIFICACIÓN</vt:lpstr>
      <vt:lpstr>VERIFICACIÓN</vt:lpstr>
      <vt:lpstr>VERIFICACIÓN</vt:lpstr>
      <vt:lpstr>VERIFICACIÓN</vt:lpstr>
      <vt:lpstr>VERIFICACIÓN</vt:lpstr>
      <vt:lpstr>VERIFICACIÓN</vt:lpstr>
      <vt:lpstr>VERIFICACIÓN</vt:lpstr>
      <vt:lpstr>VERIFICACIÓN</vt:lpstr>
      <vt:lpstr>FIRMA DIGITAL</vt:lpstr>
      <vt:lpstr>FIRMA DIGITAL</vt:lpstr>
      <vt:lpstr>FIRMA DIGITAL</vt:lpstr>
      <vt:lpstr>CERTIFICADOS Y TECNOLOGIAS CRIPTOGRÁFICAS</vt:lpstr>
      <vt:lpstr>CERTIFICADOS Y TECNOLOGIAS CRIPTOGRÁFICAS</vt:lpstr>
      <vt:lpstr>CERTIFICADOS Y TECNOLOGIAS CRIPTOGRÁFICAS</vt:lpstr>
      <vt:lpstr>Referencias</vt:lpstr>
      <vt:lpstr>Lecturas recomendadas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IFCM026PO – SEGURIDAD INFORMÁTICA Y FIRMA DIGITAL</dc:title>
  <dc:creator>José Manuel Aroca Fernández</dc:creator>
  <cp:lastModifiedBy>José Manuel Aroca Fernández</cp:lastModifiedBy>
  <cp:revision>70</cp:revision>
  <cp:lastPrinted>2021-11-03T10:21:05Z</cp:lastPrinted>
  <dcterms:created xsi:type="dcterms:W3CDTF">2021-10-13T07:37:51Z</dcterms:created>
  <dcterms:modified xsi:type="dcterms:W3CDTF">2021-11-03T11:04:54Z</dcterms:modified>
</cp:coreProperties>
</file>